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82" r:id="rId3"/>
    <p:sldId id="281" r:id="rId4"/>
    <p:sldId id="256" r:id="rId5"/>
    <p:sldId id="276" r:id="rId6"/>
    <p:sldId id="259" r:id="rId7"/>
    <p:sldId id="260" r:id="rId8"/>
    <p:sldId id="261" r:id="rId9"/>
    <p:sldId id="262" r:id="rId10"/>
    <p:sldId id="263" r:id="rId11"/>
    <p:sldId id="264" r:id="rId12"/>
    <p:sldId id="305" r:id="rId13"/>
    <p:sldId id="280" r:id="rId14"/>
    <p:sldId id="279" r:id="rId15"/>
    <p:sldId id="296" r:id="rId16"/>
    <p:sldId id="291" r:id="rId17"/>
    <p:sldId id="268" r:id="rId18"/>
    <p:sldId id="287" r:id="rId19"/>
    <p:sldId id="288" r:id="rId20"/>
    <p:sldId id="298" r:id="rId21"/>
    <p:sldId id="299" r:id="rId22"/>
    <p:sldId id="302" r:id="rId23"/>
    <p:sldId id="300" r:id="rId24"/>
    <p:sldId id="303" r:id="rId25"/>
    <p:sldId id="301" r:id="rId26"/>
    <p:sldId id="304" r:id="rId27"/>
    <p:sldId id="290" r:id="rId28"/>
    <p:sldId id="292" r:id="rId29"/>
    <p:sldId id="293" r:id="rId30"/>
    <p:sldId id="284" r:id="rId31"/>
    <p:sldId id="295"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114" d="100"/>
          <a:sy n="114" d="100"/>
        </p:scale>
        <p:origin x="30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6B70C-021C-4003-AB59-724E43FB73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155E344-8016-4BE6-BA11-0A8E663B3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23578BC-3957-47FF-904C-B0B8F5B54010}"/>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5" name="Marcador de pie de página 4">
            <a:extLst>
              <a:ext uri="{FF2B5EF4-FFF2-40B4-BE49-F238E27FC236}">
                <a16:creationId xmlns:a16="http://schemas.microsoft.com/office/drawing/2014/main" id="{F310EF39-30E1-4640-A6C5-8FCFCFE75EA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0B633E4-F21C-4658-A792-AA381E242E5F}"/>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0223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9CB98-55C9-45B4-BC95-B03F0BA9AE6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F3E3FEB-4117-4EF3-A772-7A628F1D211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F33C3E-D883-442B-AF6B-F611F929B748}"/>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5" name="Marcador de pie de página 4">
            <a:extLst>
              <a:ext uri="{FF2B5EF4-FFF2-40B4-BE49-F238E27FC236}">
                <a16:creationId xmlns:a16="http://schemas.microsoft.com/office/drawing/2014/main" id="{7BAD714D-25E1-48A8-B1C1-FB8D212014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FEC64F-C06B-472B-AF02-ED7B52B30BE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31190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9D1DC3-578F-4B13-8025-F789C36694D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1CCD505-FF12-4615-A6B7-733A9A370BC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3961A09-947D-4BFB-8A80-0A4D4664B1CC}"/>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5" name="Marcador de pie de página 4">
            <a:extLst>
              <a:ext uri="{FF2B5EF4-FFF2-40B4-BE49-F238E27FC236}">
                <a16:creationId xmlns:a16="http://schemas.microsoft.com/office/drawing/2014/main" id="{0A5AFE63-62BB-4637-B3CD-D862BD2F1C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47B462-E03E-48A6-B9B6-571F0946A343}"/>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27120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B6EF-BDB3-4DED-A749-937DEDFA376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596FB5-CC05-429F-B085-B3D79D03C25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582E23-EDA8-4568-AD63-5F7B9CE02095}"/>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5" name="Marcador de pie de página 4">
            <a:extLst>
              <a:ext uri="{FF2B5EF4-FFF2-40B4-BE49-F238E27FC236}">
                <a16:creationId xmlns:a16="http://schemas.microsoft.com/office/drawing/2014/main" id="{BE0988F3-678B-4970-96CE-19EF2EF3F8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BC75F6-875F-4A30-9FB1-07F753E2C4CB}"/>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6650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53853-B999-4ABA-81FB-98592FE796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F8B9B5-FCFA-4DE1-BF1E-E863F03D7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ED2D7E3-4648-4A35-AD92-3F3CF53341BB}"/>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5" name="Marcador de pie de página 4">
            <a:extLst>
              <a:ext uri="{FF2B5EF4-FFF2-40B4-BE49-F238E27FC236}">
                <a16:creationId xmlns:a16="http://schemas.microsoft.com/office/drawing/2014/main" id="{35435846-585C-4B92-A015-7250CD84FD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9A4E9E7-95DF-4E60-AA11-44688052FD22}"/>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43324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B4237-4988-4697-91F5-DE9721ADF36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D46A3A-D376-4012-A724-1536E660F3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33CB60-DFE1-4473-B226-33AA87C801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685D124-8EAD-4C04-868B-713F0E226F61}"/>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6" name="Marcador de pie de página 5">
            <a:extLst>
              <a:ext uri="{FF2B5EF4-FFF2-40B4-BE49-F238E27FC236}">
                <a16:creationId xmlns:a16="http://schemas.microsoft.com/office/drawing/2014/main" id="{10D41651-EC1A-48EB-AA96-53FDB293D2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8E1159-1F58-415B-8390-4E3DB461F57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7971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D2A3A-03E1-4DF2-8A29-DBA82A431BE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FCC117-4FFA-40D4-9752-3D6D40007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5AC702F-A539-4926-9F4D-7A0E93D4E6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FCCB12B-74DE-4CFB-A441-38B4942D7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648B144-49EF-4E3B-8170-D6BEFCFA8B8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31EC7B9-29FE-48FA-B1C2-729FC2B5CBD2}"/>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8" name="Marcador de pie de página 7">
            <a:extLst>
              <a:ext uri="{FF2B5EF4-FFF2-40B4-BE49-F238E27FC236}">
                <a16:creationId xmlns:a16="http://schemas.microsoft.com/office/drawing/2014/main" id="{C544E649-1A34-4DAA-BECC-2C22EABF535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DC66ED2-C66D-4C33-9A14-65D404E16156}"/>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18863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368FC-19FA-4A06-B771-16F5B8671A4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7E24713-68FB-49F1-902E-94AD710D340D}"/>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4" name="Marcador de pie de página 3">
            <a:extLst>
              <a:ext uri="{FF2B5EF4-FFF2-40B4-BE49-F238E27FC236}">
                <a16:creationId xmlns:a16="http://schemas.microsoft.com/office/drawing/2014/main" id="{E52B32C1-CB18-4F5A-A4C6-B4E941295BC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85DFDE5-624C-4C38-81D4-62FE74C9520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295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05D7B9-9F31-4074-8DA9-C5D6C6C335B2}"/>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3" name="Marcador de pie de página 2">
            <a:extLst>
              <a:ext uri="{FF2B5EF4-FFF2-40B4-BE49-F238E27FC236}">
                <a16:creationId xmlns:a16="http://schemas.microsoft.com/office/drawing/2014/main" id="{AC8E9849-E84F-4E51-88B8-349BFD67640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7682AF1-3DAD-468D-A13D-A35496D42E8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27910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BFC2A-7A08-463D-B4A7-E1C96197841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BB9B59B-C5B9-4634-9FE2-095A8F3CB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8A9436F-0650-49E0-8CCB-958E856EC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5F0A631-EE5F-4F83-BECA-DC6BBF9F4B3F}"/>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6" name="Marcador de pie de página 5">
            <a:extLst>
              <a:ext uri="{FF2B5EF4-FFF2-40B4-BE49-F238E27FC236}">
                <a16:creationId xmlns:a16="http://schemas.microsoft.com/office/drawing/2014/main" id="{5506ACCF-2ED7-40D7-A527-45A5469459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CD15D1-43E6-4F2D-AE60-E6918B8F6D35}"/>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94182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5CBD06-23C9-450B-A95E-8E9F0722C6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DD1B3C2-138C-4E65-981B-0C571E2E9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D5F4D0E-4660-4123-B4A9-B41CA2744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984B2F9-BC68-4232-AB5C-AAF9E0AC5225}"/>
              </a:ext>
            </a:extLst>
          </p:cNvPr>
          <p:cNvSpPr>
            <a:spLocks noGrp="1"/>
          </p:cNvSpPr>
          <p:nvPr>
            <p:ph type="dt" sz="half" idx="10"/>
          </p:nvPr>
        </p:nvSpPr>
        <p:spPr/>
        <p:txBody>
          <a:bodyPr/>
          <a:lstStyle/>
          <a:p>
            <a:fld id="{3969991D-E76F-4CBE-A91E-7A2E58E24563}" type="datetimeFigureOut">
              <a:rPr lang="es-ES" smtClean="0"/>
              <a:t>25/06/2019</a:t>
            </a:fld>
            <a:endParaRPr lang="es-ES"/>
          </a:p>
        </p:txBody>
      </p:sp>
      <p:sp>
        <p:nvSpPr>
          <p:cNvPr id="6" name="Marcador de pie de página 5">
            <a:extLst>
              <a:ext uri="{FF2B5EF4-FFF2-40B4-BE49-F238E27FC236}">
                <a16:creationId xmlns:a16="http://schemas.microsoft.com/office/drawing/2014/main" id="{C7554768-12FA-4103-B590-E267446BBB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CF145C6-5C66-4E13-841E-BC0370BD82C1}"/>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65479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CF300F-7FB7-4FA6-9D16-43DE9FAF5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8E99EFC-FF4E-4269-B1E7-D4025B5518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23E6D3-22A5-4399-A758-098DE15C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9991D-E76F-4CBE-A91E-7A2E58E24563}" type="datetimeFigureOut">
              <a:rPr lang="es-ES" smtClean="0"/>
              <a:t>25/06/2019</a:t>
            </a:fld>
            <a:endParaRPr lang="es-ES"/>
          </a:p>
        </p:txBody>
      </p:sp>
      <p:sp>
        <p:nvSpPr>
          <p:cNvPr id="5" name="Marcador de pie de página 4">
            <a:extLst>
              <a:ext uri="{FF2B5EF4-FFF2-40B4-BE49-F238E27FC236}">
                <a16:creationId xmlns:a16="http://schemas.microsoft.com/office/drawing/2014/main" id="{DF843B88-0421-4BD3-8BD7-89AF812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3C4E76-C56B-4600-873A-6532190E0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7F4F0-1D57-413D-9F0F-A5CEEA0837FD}" type="slidenum">
              <a:rPr lang="es-ES" smtClean="0"/>
              <a:t>‹Nº›</a:t>
            </a:fld>
            <a:endParaRPr lang="es-ES"/>
          </a:p>
        </p:txBody>
      </p:sp>
    </p:spTree>
    <p:extLst>
      <p:ext uri="{BB962C8B-B14F-4D97-AF65-F5344CB8AC3E}">
        <p14:creationId xmlns:p14="http://schemas.microsoft.com/office/powerpoint/2010/main" val="215922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55891" y="2841675"/>
            <a:ext cx="6897171" cy="2113084"/>
          </a:xfrm>
        </p:spPr>
        <p:txBody>
          <a:bodyPr anchor="ctr">
            <a:normAutofit fontScale="90000"/>
          </a:bodyPr>
          <a:lstStyle/>
          <a:p>
            <a:pPr algn="l"/>
            <a:r>
              <a:rPr lang="es-ES" sz="12800" dirty="0">
                <a:solidFill>
                  <a:srgbClr val="FFFFFF"/>
                </a:solidFill>
              </a:rPr>
              <a:t>PROYECTO</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a:extLst>
              <a:ext uri="{FF2B5EF4-FFF2-40B4-BE49-F238E27FC236}">
                <a16:creationId xmlns:a16="http://schemas.microsoft.com/office/drawing/2014/main" id="{DC982FA4-40FD-4F3D-8359-32E4F364A8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38938" y="2241550"/>
            <a:ext cx="2423604" cy="2374900"/>
          </a:xfrm>
          <a:prstGeom prst="rect">
            <a:avLst/>
          </a:prstGeom>
        </p:spPr>
      </p:pic>
    </p:spTree>
    <p:extLst>
      <p:ext uri="{BB962C8B-B14F-4D97-AF65-F5344CB8AC3E}">
        <p14:creationId xmlns:p14="http://schemas.microsoft.com/office/powerpoint/2010/main" val="38486998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5">
            <a:extLst>
              <a:ext uri="{FF2B5EF4-FFF2-40B4-BE49-F238E27FC236}">
                <a16:creationId xmlns:a16="http://schemas.microsoft.com/office/drawing/2014/main" id="{71EB74E2-A5BB-4B93-8072-59A28E83C7E0}"/>
              </a:ext>
            </a:extLst>
          </p:cNvPr>
          <p:cNvPicPr>
            <a:picLocks noGrp="1" noChangeAspect="1"/>
          </p:cNvPicPr>
          <p:nvPr>
            <p:ph idx="1"/>
          </p:nvPr>
        </p:nvPicPr>
        <p:blipFill rotWithShape="1">
          <a:blip r:embed="rId2">
            <a:alphaModFix amt="50000"/>
          </a:blip>
          <a:srcRect l="445"/>
          <a:stretch/>
        </p:blipFill>
        <p:spPr>
          <a:xfrm>
            <a:off x="0" y="1"/>
            <a:ext cx="12191980" cy="6857999"/>
          </a:xfrm>
          <a:prstGeom prst="rect">
            <a:avLst/>
          </a:prstGeom>
        </p:spPr>
      </p:pic>
      <p:sp>
        <p:nvSpPr>
          <p:cNvPr id="2" name="Título 1">
            <a:extLst>
              <a:ext uri="{FF2B5EF4-FFF2-40B4-BE49-F238E27FC236}">
                <a16:creationId xmlns:a16="http://schemas.microsoft.com/office/drawing/2014/main" id="{690CAED7-356D-441F-921C-0189D49A4CE0}"/>
              </a:ext>
            </a:extLst>
          </p:cNvPr>
          <p:cNvSpPr>
            <a:spLocks noGrp="1"/>
          </p:cNvSpPr>
          <p:nvPr>
            <p:ph type="title"/>
          </p:nvPr>
        </p:nvSpPr>
        <p:spPr>
          <a:xfrm>
            <a:off x="4205987" y="287382"/>
            <a:ext cx="7811589" cy="6479177"/>
          </a:xfrm>
        </p:spPr>
        <p:txBody>
          <a:bodyPr vert="horz" lIns="91440" tIns="45720" rIns="91440" bIns="45720" rtlCol="0" anchor="ctr">
            <a:noAutofit/>
          </a:bodyPr>
          <a:lstStyle/>
          <a:p>
            <a:r>
              <a:rPr lang="es-CO" sz="2400" dirty="0">
                <a:latin typeface="+mn-lt"/>
              </a:rPr>
              <a:t>Esta recolección de datos la realizamos a través de una entrevista dirigida a la persona encargada del aula de la media fortalecida del área de </a:t>
            </a:r>
            <a:r>
              <a:rPr lang="es-ES" sz="2400" dirty="0">
                <a:latin typeface="Calibri" panose="020F0502020204030204" pitchFamily="34" charset="0"/>
                <a:ea typeface="Calibri" panose="020F0502020204030204" pitchFamily="34" charset="0"/>
                <a:cs typeface="Times New Roman" panose="02020603050405020304" pitchFamily="18" charset="0"/>
              </a:rPr>
              <a:t>ingeniería</a:t>
            </a:r>
            <a:r>
              <a:rPr lang="es-CO" sz="2400" dirty="0">
                <a:latin typeface="+mn-lt"/>
              </a:rPr>
              <a:t>, con el fin de poder encontrar el problema y darle una pronta solución.</a:t>
            </a:r>
            <a:br>
              <a:rPr lang="es-CO" sz="2400" dirty="0">
                <a:latin typeface="+mn-lt"/>
              </a:rPr>
            </a:br>
            <a:r>
              <a:rPr lang="es-CO" sz="2400" dirty="0">
                <a:latin typeface="+mn-lt"/>
              </a:rPr>
              <a:t>Esta planteada para poder tener una información más nutrida y actualizada.</a:t>
            </a:r>
            <a:br>
              <a:rPr lang="es-CO" sz="2400" dirty="0">
                <a:latin typeface="+mn-lt"/>
              </a:rPr>
            </a:br>
            <a:br>
              <a:rPr lang="es-CO" sz="2400" dirty="0">
                <a:latin typeface="+mn-lt"/>
              </a:rPr>
            </a:br>
            <a:r>
              <a:rPr lang="es-CO" sz="2400" dirty="0">
                <a:latin typeface="+mn-lt"/>
              </a:rPr>
              <a:t>La entrevista la realizamos con una variedad de preguntas abiertas y con un estilo pirámide.</a:t>
            </a:r>
            <a:br>
              <a:rPr lang="es-ES" sz="2400" dirty="0">
                <a:latin typeface="+mn-lt"/>
              </a:rPr>
            </a:br>
            <a:r>
              <a:rPr lang="es-CO" sz="2400" dirty="0">
                <a:latin typeface="+mn-lt"/>
              </a:rPr>
              <a:t>La cual la realizamos con la persona encargada de la media fortalecida, porque es la persona con más entendimiento y manejo continuo del aula y las herramientas de trabajo.</a:t>
            </a:r>
            <a:br>
              <a:rPr lang="es-CO" sz="2400" dirty="0">
                <a:latin typeface="+mn-lt"/>
              </a:rPr>
            </a:br>
            <a:br>
              <a:rPr lang="es-ES" sz="2400" dirty="0">
                <a:latin typeface="+mn-lt"/>
              </a:rPr>
            </a:br>
            <a:r>
              <a:rPr lang="es-CO" sz="2400" dirty="0">
                <a:latin typeface="+mn-lt"/>
              </a:rPr>
              <a:t>Teniendo las respuestas de la entrevista podremos empezar a buscar la solución del problema he implementar el inventario resolviendo todas las necesidades del usuario.</a:t>
            </a:r>
            <a:br>
              <a:rPr lang="es-ES" sz="2400" dirty="0">
                <a:latin typeface="+mn-lt"/>
              </a:rPr>
            </a:br>
            <a:endParaRPr lang="en-US" sz="2400" dirty="0">
              <a:solidFill>
                <a:srgbClr val="FFFFFF"/>
              </a:solidFill>
              <a:latin typeface="+mn-lt"/>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CB079A9-D9C5-40D4-8958-AD7145722EEF}"/>
              </a:ext>
            </a:extLst>
          </p:cNvPr>
          <p:cNvSpPr txBox="1"/>
          <p:nvPr/>
        </p:nvSpPr>
        <p:spPr>
          <a:xfrm>
            <a:off x="-577206" y="2551837"/>
            <a:ext cx="4633097" cy="1754326"/>
          </a:xfrm>
          <a:prstGeom prst="rect">
            <a:avLst/>
          </a:prstGeom>
          <a:noFill/>
        </p:spPr>
        <p:txBody>
          <a:bodyPr wrap="square" rtlCol="0">
            <a:spAutoFit/>
          </a:bodyPr>
          <a:lstStyle/>
          <a:p>
            <a:pPr algn="r"/>
            <a:r>
              <a:rPr lang="es-ES" sz="5400" dirty="0"/>
              <a:t>RECOLECCION DE DATOS</a:t>
            </a:r>
          </a:p>
        </p:txBody>
      </p:sp>
      <p:grpSp>
        <p:nvGrpSpPr>
          <p:cNvPr id="22" name="Grupo 21">
            <a:extLst>
              <a:ext uri="{FF2B5EF4-FFF2-40B4-BE49-F238E27FC236}">
                <a16:creationId xmlns:a16="http://schemas.microsoft.com/office/drawing/2014/main" id="{037946DB-7A33-41F6-958A-16797736768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E8694D20-0ACD-439F-B346-72EB7AD80A5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C42854D3-1F3F-4D60-93D4-58A1F1869928}"/>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013F1C01-B03E-4E66-AAAC-480EDCB778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EE19460C-D94E-4765-933F-2B54C35E6410}"/>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B53A2215-9407-4666-8BB6-280787F9D739}"/>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609EE4C5-1CF3-49C2-B709-C7E791B0505E}"/>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0D506198-4C42-41E4-A935-C00999DC5A9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487B1C86-941A-48C0-8C83-4AF1884FAF7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D2068103-4905-4159-9A8B-18EA3CC3FF4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EF016B4-24D6-4F2C-A35E-938D292DE9F6}"/>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198BFB0-93D5-4386-B31A-5F54EFBEA47A}"/>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6835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8388"/>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3"/>
          <a:srcRect l="42443" t="64444" r="55493" b="34210"/>
          <a:stretch/>
        </p:blipFill>
        <p:spPr>
          <a:xfrm>
            <a:off x="4030724" y="5513285"/>
            <a:ext cx="411815" cy="151002"/>
          </a:xfrm>
          <a:prstGeom prst="rect">
            <a:avLst/>
          </a:prstGeom>
        </p:spPr>
      </p:pic>
      <p:pic>
        <p:nvPicPr>
          <p:cNvPr id="2" name="Imagen 1">
            <a:extLst>
              <a:ext uri="{FF2B5EF4-FFF2-40B4-BE49-F238E27FC236}">
                <a16:creationId xmlns:a16="http://schemas.microsoft.com/office/drawing/2014/main" id="{9BE29B41-0207-4B39-938B-5E86E1CF8367}"/>
              </a:ext>
            </a:extLst>
          </p:cNvPr>
          <p:cNvPicPr>
            <a:picLocks noChangeAspect="1"/>
          </p:cNvPicPr>
          <p:nvPr/>
        </p:nvPicPr>
        <p:blipFill rotWithShape="1">
          <a:blip r:embed="rId4"/>
          <a:srcRect l="33432" t="16818" r="34369" b="8114"/>
          <a:stretch/>
        </p:blipFill>
        <p:spPr>
          <a:xfrm>
            <a:off x="3372374" y="200911"/>
            <a:ext cx="4823669" cy="6325692"/>
          </a:xfrm>
          <a:prstGeom prst="rect">
            <a:avLst/>
          </a:prstGeom>
        </p:spPr>
      </p:pic>
    </p:spTree>
    <p:extLst>
      <p:ext uri="{BB962C8B-B14F-4D97-AF65-F5344CB8AC3E}">
        <p14:creationId xmlns:p14="http://schemas.microsoft.com/office/powerpoint/2010/main" val="29292651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8388"/>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3"/>
          <a:srcRect l="42443" t="64444" r="55493" b="34210"/>
          <a:stretch/>
        </p:blipFill>
        <p:spPr>
          <a:xfrm>
            <a:off x="4030724" y="5513285"/>
            <a:ext cx="411815" cy="151002"/>
          </a:xfrm>
          <a:prstGeom prst="rect">
            <a:avLst/>
          </a:prstGeom>
        </p:spPr>
      </p:pic>
      <p:sp>
        <p:nvSpPr>
          <p:cNvPr id="3" name="CuadroTexto 2">
            <a:extLst>
              <a:ext uri="{FF2B5EF4-FFF2-40B4-BE49-F238E27FC236}">
                <a16:creationId xmlns:a16="http://schemas.microsoft.com/office/drawing/2014/main" id="{106041D1-B68F-4C60-A1C1-A37977DBF249}"/>
              </a:ext>
            </a:extLst>
          </p:cNvPr>
          <p:cNvSpPr txBox="1"/>
          <p:nvPr/>
        </p:nvSpPr>
        <p:spPr>
          <a:xfrm>
            <a:off x="4169328" y="2046914"/>
            <a:ext cx="7600425" cy="2215991"/>
          </a:xfrm>
          <a:prstGeom prst="rect">
            <a:avLst/>
          </a:prstGeom>
          <a:noFill/>
        </p:spPr>
        <p:txBody>
          <a:bodyPr wrap="square" rtlCol="0">
            <a:spAutoFit/>
          </a:bodyPr>
          <a:lstStyle/>
          <a:p>
            <a:r>
              <a:rPr lang="es-ES" sz="13800" dirty="0"/>
              <a:t>ANALISIS</a:t>
            </a:r>
            <a:endParaRPr lang="es-CO" sz="13800" dirty="0"/>
          </a:p>
        </p:txBody>
      </p:sp>
    </p:spTree>
    <p:extLst>
      <p:ext uri="{BB962C8B-B14F-4D97-AF65-F5344CB8AC3E}">
        <p14:creationId xmlns:p14="http://schemas.microsoft.com/office/powerpoint/2010/main" val="346627463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176804" y="-81830"/>
            <a:ext cx="11434194" cy="1107996"/>
          </a:xfrm>
          <a:prstGeom prst="rect">
            <a:avLst/>
          </a:prstGeom>
          <a:noFill/>
        </p:spPr>
        <p:txBody>
          <a:bodyPr wrap="square" rtlCol="0">
            <a:spAutoFit/>
          </a:bodyPr>
          <a:lstStyle/>
          <a:p>
            <a:pPr algn="ctr"/>
            <a:r>
              <a:rPr lang="es-ES" sz="6600" dirty="0"/>
              <a:t>BPMN </a:t>
            </a:r>
            <a:r>
              <a:rPr lang="es-ES" sz="5400" dirty="0"/>
              <a:t>salida</a:t>
            </a:r>
          </a:p>
        </p:txBody>
      </p:sp>
      <p:grpSp>
        <p:nvGrpSpPr>
          <p:cNvPr id="24" name="Grupo 23">
            <a:extLst>
              <a:ext uri="{FF2B5EF4-FFF2-40B4-BE49-F238E27FC236}">
                <a16:creationId xmlns:a16="http://schemas.microsoft.com/office/drawing/2014/main" id="{65074E25-65E6-4278-A492-E4293707759D}"/>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162E7A49-A172-4237-A286-41437303842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B8D4B7F5-44F1-41C8-A8A4-05C422DC2041}"/>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3B364B38-848B-4AA1-A9CE-7ED7AC2AB4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B6245F80-186A-410D-B575-CCF8FCEEAAC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95CFB4F5-53D3-48B1-A8BB-2BEF6B2D008E}"/>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482E169-459A-4FDB-9463-0115235CFDA7}"/>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C4B4FB0-52F7-46D7-9D27-56A11B1D497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ED404CDD-6067-4978-BDFD-E231DB9BC30D}"/>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0F49B8A9-1370-4241-A00D-63C191F00088}"/>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09C8414-A10B-45F8-A18F-89973D2E2E1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F946849-A24E-47D9-BF06-0CFBC4FB641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E401F756-0805-4A0C-BA97-00F7E9CB3459}"/>
              </a:ext>
            </a:extLst>
          </p:cNvPr>
          <p:cNvPicPr>
            <a:picLocks noChangeAspect="1"/>
          </p:cNvPicPr>
          <p:nvPr/>
        </p:nvPicPr>
        <p:blipFill rotWithShape="1">
          <a:blip r:embed="rId3"/>
          <a:srcRect l="14301" t="35698" r="11113" b="13170"/>
          <a:stretch/>
        </p:blipFill>
        <p:spPr>
          <a:xfrm>
            <a:off x="229934" y="1415337"/>
            <a:ext cx="11529505" cy="4445881"/>
          </a:xfrm>
          <a:prstGeom prst="rect">
            <a:avLst/>
          </a:prstGeom>
        </p:spPr>
      </p:pic>
    </p:spTree>
    <p:extLst>
      <p:ext uri="{BB962C8B-B14F-4D97-AF65-F5344CB8AC3E}">
        <p14:creationId xmlns:p14="http://schemas.microsoft.com/office/powerpoint/2010/main" val="21191597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305934" y="-106363"/>
            <a:ext cx="11698712" cy="1938992"/>
          </a:xfrm>
          <a:prstGeom prst="rect">
            <a:avLst/>
          </a:prstGeom>
          <a:noFill/>
        </p:spPr>
        <p:txBody>
          <a:bodyPr wrap="square" rtlCol="0">
            <a:spAutoFit/>
          </a:bodyPr>
          <a:lstStyle/>
          <a:p>
            <a:pPr algn="ctr"/>
            <a:r>
              <a:rPr lang="es-ES" sz="6600" dirty="0"/>
              <a:t>BPMN proveedor</a:t>
            </a:r>
          </a:p>
          <a:p>
            <a:pPr algn="ctr"/>
            <a:endParaRPr lang="es-ES" sz="5400" dirty="0"/>
          </a:p>
        </p:txBody>
      </p:sp>
      <p:grpSp>
        <p:nvGrpSpPr>
          <p:cNvPr id="48" name="Grupo 47">
            <a:extLst>
              <a:ext uri="{FF2B5EF4-FFF2-40B4-BE49-F238E27FC236}">
                <a16:creationId xmlns:a16="http://schemas.microsoft.com/office/drawing/2014/main" id="{66E58AA1-E6E4-42FA-B12D-C444E29791D6}"/>
              </a:ext>
            </a:extLst>
          </p:cNvPr>
          <p:cNvGrpSpPr/>
          <p:nvPr/>
        </p:nvGrpSpPr>
        <p:grpSpPr>
          <a:xfrm>
            <a:off x="229934" y="6261100"/>
            <a:ext cx="506666" cy="453146"/>
            <a:chOff x="0" y="0"/>
            <a:chExt cx="818866" cy="866064"/>
          </a:xfrm>
        </p:grpSpPr>
        <p:sp>
          <p:nvSpPr>
            <p:cNvPr id="49" name="Rectángulo 48">
              <a:extLst>
                <a:ext uri="{FF2B5EF4-FFF2-40B4-BE49-F238E27FC236}">
                  <a16:creationId xmlns:a16="http://schemas.microsoft.com/office/drawing/2014/main" id="{67F9D3F0-D8B9-4378-8A85-3F96B63F716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0" name="Rectángulo 49">
              <a:extLst>
                <a:ext uri="{FF2B5EF4-FFF2-40B4-BE49-F238E27FC236}">
                  <a16:creationId xmlns:a16="http://schemas.microsoft.com/office/drawing/2014/main" id="{4C9E249F-30B3-4D4B-B47A-377805BA7E14}"/>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1" name="Rectángulo 50">
              <a:extLst>
                <a:ext uri="{FF2B5EF4-FFF2-40B4-BE49-F238E27FC236}">
                  <a16:creationId xmlns:a16="http://schemas.microsoft.com/office/drawing/2014/main" id="{C62EB5E1-22A3-4CF8-9C2B-A754F2A4F0A8}"/>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2" name="Rectángulo 51">
              <a:extLst>
                <a:ext uri="{FF2B5EF4-FFF2-40B4-BE49-F238E27FC236}">
                  <a16:creationId xmlns:a16="http://schemas.microsoft.com/office/drawing/2014/main" id="{32467DBD-D995-437B-A2E1-2181E613381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3" name="Elipse 52">
              <a:extLst>
                <a:ext uri="{FF2B5EF4-FFF2-40B4-BE49-F238E27FC236}">
                  <a16:creationId xmlns:a16="http://schemas.microsoft.com/office/drawing/2014/main" id="{A1F6C098-BC4C-4F56-8514-92F6CAA0F238}"/>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4" name="Elipse 53">
              <a:extLst>
                <a:ext uri="{FF2B5EF4-FFF2-40B4-BE49-F238E27FC236}">
                  <a16:creationId xmlns:a16="http://schemas.microsoft.com/office/drawing/2014/main" id="{1B10AF0A-25BD-47FC-9BE3-34C9E0341FD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5" name="Elipse 54">
              <a:extLst>
                <a:ext uri="{FF2B5EF4-FFF2-40B4-BE49-F238E27FC236}">
                  <a16:creationId xmlns:a16="http://schemas.microsoft.com/office/drawing/2014/main" id="{8A3E3947-B488-4A6D-B8AD-CA4FBF2B758E}"/>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Elipse 55">
              <a:extLst>
                <a:ext uri="{FF2B5EF4-FFF2-40B4-BE49-F238E27FC236}">
                  <a16:creationId xmlns:a16="http://schemas.microsoft.com/office/drawing/2014/main" id="{1ACBA8E3-FB2B-423B-93D4-823E6A3016D3}"/>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57" name="Conector recto 56">
              <a:extLst>
                <a:ext uri="{FF2B5EF4-FFF2-40B4-BE49-F238E27FC236}">
                  <a16:creationId xmlns:a16="http://schemas.microsoft.com/office/drawing/2014/main" id="{FD2B31A0-55B0-4E70-9893-E5EBDAFAA594}"/>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CDFA05D8-B405-4F24-95C8-D16D16518CF1}"/>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36307BFA-456A-41B3-890A-52065DCAA5C6}"/>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970878C0-0852-4DD1-88C5-DE80533F9EAD}"/>
              </a:ext>
            </a:extLst>
          </p:cNvPr>
          <p:cNvPicPr>
            <a:picLocks noChangeAspect="1"/>
          </p:cNvPicPr>
          <p:nvPr/>
        </p:nvPicPr>
        <p:blipFill rotWithShape="1">
          <a:blip r:embed="rId3"/>
          <a:srcRect l="14576" t="24811" r="29278" b="9472"/>
          <a:stretch/>
        </p:blipFill>
        <p:spPr>
          <a:xfrm>
            <a:off x="1384513" y="863133"/>
            <a:ext cx="8631787" cy="5682981"/>
          </a:xfrm>
          <a:prstGeom prst="rect">
            <a:avLst/>
          </a:prstGeom>
        </p:spPr>
      </p:pic>
    </p:spTree>
    <p:extLst>
      <p:ext uri="{BB962C8B-B14F-4D97-AF65-F5344CB8AC3E}">
        <p14:creationId xmlns:p14="http://schemas.microsoft.com/office/powerpoint/2010/main" val="24748638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D89CC3FC-0682-43CE-8954-E3E7C90AB75F}"/>
              </a:ext>
            </a:extLst>
          </p:cNvPr>
          <p:cNvSpPr txBox="1"/>
          <p:nvPr/>
        </p:nvSpPr>
        <p:spPr>
          <a:xfrm>
            <a:off x="2793534" y="368625"/>
            <a:ext cx="5134062" cy="646331"/>
          </a:xfrm>
          <a:prstGeom prst="rect">
            <a:avLst/>
          </a:prstGeom>
          <a:noFill/>
        </p:spPr>
        <p:txBody>
          <a:bodyPr wrap="square" rtlCol="0">
            <a:spAutoFit/>
          </a:bodyPr>
          <a:lstStyle/>
          <a:p>
            <a:pPr algn="ctr"/>
            <a:r>
              <a:rPr lang="es-ES" sz="3600" dirty="0"/>
              <a:t>BPMN entrada</a:t>
            </a:r>
            <a:endParaRPr lang="es-CO" sz="3600" dirty="0"/>
          </a:p>
        </p:txBody>
      </p:sp>
      <p:pic>
        <p:nvPicPr>
          <p:cNvPr id="4" name="Imagen 3">
            <a:extLst>
              <a:ext uri="{FF2B5EF4-FFF2-40B4-BE49-F238E27FC236}">
                <a16:creationId xmlns:a16="http://schemas.microsoft.com/office/drawing/2014/main" id="{CC333531-04A2-470A-9B4B-B0E5515FDE24}"/>
              </a:ext>
            </a:extLst>
          </p:cNvPr>
          <p:cNvPicPr>
            <a:picLocks noChangeAspect="1"/>
          </p:cNvPicPr>
          <p:nvPr/>
        </p:nvPicPr>
        <p:blipFill rotWithShape="1">
          <a:blip r:embed="rId3"/>
          <a:srcRect t="9722" b="8000"/>
          <a:stretch/>
        </p:blipFill>
        <p:spPr>
          <a:xfrm>
            <a:off x="660424" y="2010136"/>
            <a:ext cx="10440862" cy="3588224"/>
          </a:xfrm>
          <a:prstGeom prst="rect">
            <a:avLst/>
          </a:prstGeom>
        </p:spPr>
      </p:pic>
    </p:spTree>
    <p:extLst>
      <p:ext uri="{BB962C8B-B14F-4D97-AF65-F5344CB8AC3E}">
        <p14:creationId xmlns:p14="http://schemas.microsoft.com/office/powerpoint/2010/main" val="273303428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19659" y="1880351"/>
            <a:ext cx="7841007" cy="4457696"/>
          </a:xfrm>
        </p:spPr>
        <p:txBody>
          <a:bodyPr anchor="ctr">
            <a:normAutofit/>
          </a:bodyPr>
          <a:lstStyle/>
          <a:p>
            <a:pPr algn="l"/>
            <a:r>
              <a:rPr lang="es-ES" sz="8000" dirty="0">
                <a:solidFill>
                  <a:srgbClr val="FFFFFF"/>
                </a:solidFill>
              </a:rPr>
              <a:t>REQUERIMIENTOS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753934" y="2327366"/>
            <a:ext cx="2047238" cy="2244634"/>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41401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CDC7707F-C450-4082-8126-58FD55021F35}"/>
              </a:ext>
            </a:extLst>
          </p:cNvPr>
          <p:cNvPicPr>
            <a:picLocks noChangeAspect="1"/>
          </p:cNvPicPr>
          <p:nvPr/>
        </p:nvPicPr>
        <p:blipFill rotWithShape="1">
          <a:blip r:embed="rId3"/>
          <a:srcRect l="54966" t="50010" r="14415" b="27482"/>
          <a:stretch/>
        </p:blipFill>
        <p:spPr>
          <a:xfrm>
            <a:off x="576156" y="1282468"/>
            <a:ext cx="10897498" cy="4505936"/>
          </a:xfrm>
          <a:prstGeom prst="rect">
            <a:avLst/>
          </a:prstGeom>
        </p:spPr>
      </p:pic>
    </p:spTree>
    <p:extLst>
      <p:ext uri="{BB962C8B-B14F-4D97-AF65-F5344CB8AC3E}">
        <p14:creationId xmlns:p14="http://schemas.microsoft.com/office/powerpoint/2010/main" val="95374978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9" name="Imagen 18">
            <a:extLst>
              <a:ext uri="{FF2B5EF4-FFF2-40B4-BE49-F238E27FC236}">
                <a16:creationId xmlns:a16="http://schemas.microsoft.com/office/drawing/2014/main" id="{5120ACFC-93F5-4DF7-AB91-718C5DB700CA}"/>
              </a:ext>
            </a:extLst>
          </p:cNvPr>
          <p:cNvPicPr>
            <a:picLocks noChangeAspect="1"/>
          </p:cNvPicPr>
          <p:nvPr/>
        </p:nvPicPr>
        <p:blipFill>
          <a:blip r:embed="rId3"/>
          <a:stretch>
            <a:fillRect/>
          </a:stretch>
        </p:blipFill>
        <p:spPr>
          <a:xfrm>
            <a:off x="584433" y="965083"/>
            <a:ext cx="11023133" cy="4672319"/>
          </a:xfrm>
          <a:prstGeom prst="rect">
            <a:avLst/>
          </a:prstGeom>
        </p:spPr>
      </p:pic>
    </p:spTree>
    <p:extLst>
      <p:ext uri="{BB962C8B-B14F-4D97-AF65-F5344CB8AC3E}">
        <p14:creationId xmlns:p14="http://schemas.microsoft.com/office/powerpoint/2010/main" val="215066957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1E4E1293-6470-4A59-947C-D8747F8F539F}"/>
              </a:ext>
            </a:extLst>
          </p:cNvPr>
          <p:cNvPicPr>
            <a:picLocks noChangeAspect="1"/>
          </p:cNvPicPr>
          <p:nvPr/>
        </p:nvPicPr>
        <p:blipFill rotWithShape="1">
          <a:blip r:embed="rId3"/>
          <a:srcRect l="33704" t="61264" r="34517" b="15005"/>
          <a:stretch/>
        </p:blipFill>
        <p:spPr>
          <a:xfrm>
            <a:off x="1343517" y="1269963"/>
            <a:ext cx="9818341" cy="4124158"/>
          </a:xfrm>
          <a:prstGeom prst="rect">
            <a:avLst/>
          </a:prstGeom>
        </p:spPr>
      </p:pic>
    </p:spTree>
    <p:extLst>
      <p:ext uri="{BB962C8B-B14F-4D97-AF65-F5344CB8AC3E}">
        <p14:creationId xmlns:p14="http://schemas.microsoft.com/office/powerpoint/2010/main" val="5538935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86091" y="2841675"/>
            <a:ext cx="6897171" cy="2113084"/>
          </a:xfrm>
        </p:spPr>
        <p:txBody>
          <a:bodyPr anchor="ctr">
            <a:noAutofit/>
          </a:bodyPr>
          <a:lstStyle/>
          <a:p>
            <a:pPr algn="l"/>
            <a:r>
              <a:rPr lang="es-ES" sz="4800" dirty="0">
                <a:solidFill>
                  <a:srgbClr val="FFFFFF"/>
                </a:solidFill>
              </a:rPr>
              <a:t>SANTIAGO GORDILLO</a:t>
            </a:r>
            <a:br>
              <a:rPr lang="es-ES" sz="4800" dirty="0">
                <a:solidFill>
                  <a:srgbClr val="FFFFFF"/>
                </a:solidFill>
              </a:rPr>
            </a:br>
            <a:r>
              <a:rPr lang="es-ES" sz="4800" dirty="0">
                <a:solidFill>
                  <a:srgbClr val="FFFFFF"/>
                </a:solidFill>
              </a:rPr>
              <a:t>FABIAN PINTO</a:t>
            </a:r>
            <a:br>
              <a:rPr lang="es-ES" sz="4800" dirty="0">
                <a:solidFill>
                  <a:srgbClr val="FFFFFF"/>
                </a:solidFill>
              </a:rPr>
            </a:br>
            <a:r>
              <a:rPr lang="es-ES" sz="4800" dirty="0">
                <a:solidFill>
                  <a:srgbClr val="FFFFFF"/>
                </a:solidFill>
              </a:rPr>
              <a:t>CALED PLAZAS</a:t>
            </a:r>
            <a:br>
              <a:rPr lang="es-ES" sz="4800" dirty="0">
                <a:solidFill>
                  <a:srgbClr val="FFFFFF"/>
                </a:solidFill>
              </a:rPr>
            </a:br>
            <a:r>
              <a:rPr lang="es-ES" sz="4800" dirty="0">
                <a:solidFill>
                  <a:srgbClr val="FFFFFF"/>
                </a:solidFill>
              </a:rPr>
              <a:t>JONATHAN BERNAL</a:t>
            </a:r>
            <a:br>
              <a:rPr lang="es-ES" sz="4800" dirty="0">
                <a:solidFill>
                  <a:srgbClr val="FFFFFF"/>
                </a:solidFill>
              </a:rPr>
            </a:br>
            <a:r>
              <a:rPr lang="es-ES" sz="4800" dirty="0">
                <a:solidFill>
                  <a:srgbClr val="FFFFFF"/>
                </a:solidFill>
              </a:rPr>
              <a:t>LUIS RODRIGUEZ</a:t>
            </a:r>
            <a:br>
              <a:rPr lang="es-ES" sz="4800" dirty="0">
                <a:solidFill>
                  <a:srgbClr val="FFFFFF"/>
                </a:solidFill>
              </a:rPr>
            </a:br>
            <a:endParaRPr lang="es-ES" sz="48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CuadroTexto 8">
            <a:extLst>
              <a:ext uri="{FF2B5EF4-FFF2-40B4-BE49-F238E27FC236}">
                <a16:creationId xmlns:a16="http://schemas.microsoft.com/office/drawing/2014/main" id="{53179673-EDEA-43F8-9D3B-438010F3D7FA}"/>
              </a:ext>
            </a:extLst>
          </p:cNvPr>
          <p:cNvSpPr txBox="1"/>
          <p:nvPr/>
        </p:nvSpPr>
        <p:spPr>
          <a:xfrm>
            <a:off x="12163" y="2449530"/>
            <a:ext cx="3954285" cy="2123658"/>
          </a:xfrm>
          <a:prstGeom prst="rect">
            <a:avLst/>
          </a:prstGeom>
          <a:noFill/>
        </p:spPr>
        <p:txBody>
          <a:bodyPr wrap="square" rtlCol="0">
            <a:spAutoFit/>
          </a:bodyPr>
          <a:lstStyle/>
          <a:p>
            <a:pPr algn="r"/>
            <a:r>
              <a:rPr lang="es-ES" sz="6600" dirty="0"/>
              <a:t>DISEÑADO POR:</a:t>
            </a:r>
          </a:p>
        </p:txBody>
      </p:sp>
    </p:spTree>
    <p:extLst>
      <p:ext uri="{BB962C8B-B14F-4D97-AF65-F5344CB8AC3E}">
        <p14:creationId xmlns:p14="http://schemas.microsoft.com/office/powerpoint/2010/main" val="199726812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41614" y="855306"/>
            <a:ext cx="6897171" cy="4302335"/>
          </a:xfrm>
        </p:spPr>
        <p:txBody>
          <a:bodyPr anchor="ctr">
            <a:normAutofit/>
          </a:bodyPr>
          <a:lstStyle/>
          <a:p>
            <a:pPr algn="l"/>
            <a:br>
              <a:rPr lang="es-ES" sz="8000" dirty="0">
                <a:solidFill>
                  <a:srgbClr val="FFFFFF"/>
                </a:solidFill>
              </a:rPr>
            </a:br>
            <a:r>
              <a:rPr lang="es-ES" sz="8000" dirty="0">
                <a:solidFill>
                  <a:srgbClr val="FFFFFF"/>
                </a:solidFill>
              </a:rPr>
              <a:t>CASOS DE USOS</a:t>
            </a: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694594" y="2286000"/>
            <a:ext cx="2106578" cy="2286000"/>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858937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0" y="0"/>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9" name="Imagen 1">
            <a:extLst>
              <a:ext uri="{FF2B5EF4-FFF2-40B4-BE49-F238E27FC236}">
                <a16:creationId xmlns:a16="http://schemas.microsoft.com/office/drawing/2014/main" id="{11745EB6-E07E-46ED-BE22-C01617EE8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78" y="1185744"/>
            <a:ext cx="10904132" cy="523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7DA21A32-3A3D-452B-A91C-991A2ED64675}"/>
              </a:ext>
            </a:extLst>
          </p:cNvPr>
          <p:cNvSpPr txBox="1"/>
          <p:nvPr/>
        </p:nvSpPr>
        <p:spPr>
          <a:xfrm>
            <a:off x="3624235" y="331542"/>
            <a:ext cx="5846935" cy="646331"/>
          </a:xfrm>
          <a:prstGeom prst="rect">
            <a:avLst/>
          </a:prstGeom>
          <a:noFill/>
        </p:spPr>
        <p:txBody>
          <a:bodyPr wrap="square" rtlCol="0">
            <a:spAutoFit/>
          </a:bodyPr>
          <a:lstStyle/>
          <a:p>
            <a:r>
              <a:rPr lang="es-ES" sz="3600" dirty="0"/>
              <a:t>RF02 REGISTRAR USUARIO</a:t>
            </a:r>
            <a:endParaRPr lang="es-CO" sz="3600" dirty="0"/>
          </a:p>
        </p:txBody>
      </p:sp>
    </p:spTree>
    <p:extLst>
      <p:ext uri="{BB962C8B-B14F-4D97-AF65-F5344CB8AC3E}">
        <p14:creationId xmlns:p14="http://schemas.microsoft.com/office/powerpoint/2010/main" val="348881129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0" y="0"/>
            <a:ext cx="12191980" cy="6857999"/>
          </a:xfrm>
          <a:prstGeom prst="rect">
            <a:avLst/>
          </a:prstGeom>
        </p:spPr>
      </p:pic>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5D0410D9-618C-43CD-94EB-0FB070302566}"/>
              </a:ext>
            </a:extLst>
          </p:cNvPr>
          <p:cNvPicPr>
            <a:picLocks noChangeAspect="1"/>
          </p:cNvPicPr>
          <p:nvPr/>
        </p:nvPicPr>
        <p:blipFill>
          <a:blip r:embed="rId3"/>
          <a:stretch>
            <a:fillRect/>
          </a:stretch>
        </p:blipFill>
        <p:spPr>
          <a:xfrm>
            <a:off x="2100088" y="122383"/>
            <a:ext cx="7429806" cy="3290887"/>
          </a:xfrm>
          <a:prstGeom prst="rect">
            <a:avLst/>
          </a:prstGeom>
        </p:spPr>
      </p:pic>
      <p:pic>
        <p:nvPicPr>
          <p:cNvPr id="35" name="Imagen 34">
            <a:extLst>
              <a:ext uri="{FF2B5EF4-FFF2-40B4-BE49-F238E27FC236}">
                <a16:creationId xmlns:a16="http://schemas.microsoft.com/office/drawing/2014/main" id="{A258B5AB-759E-4E0B-AC39-0101DE6BC42F}"/>
              </a:ext>
            </a:extLst>
          </p:cNvPr>
          <p:cNvPicPr>
            <a:picLocks noChangeAspect="1"/>
          </p:cNvPicPr>
          <p:nvPr/>
        </p:nvPicPr>
        <p:blipFill>
          <a:blip r:embed="rId4"/>
          <a:stretch>
            <a:fillRect/>
          </a:stretch>
        </p:blipFill>
        <p:spPr>
          <a:xfrm>
            <a:off x="2100088" y="3413270"/>
            <a:ext cx="7429806" cy="3390900"/>
          </a:xfrm>
          <a:prstGeom prst="rect">
            <a:avLst/>
          </a:prstGeom>
        </p:spPr>
      </p:pic>
    </p:spTree>
    <p:extLst>
      <p:ext uri="{BB962C8B-B14F-4D97-AF65-F5344CB8AC3E}">
        <p14:creationId xmlns:p14="http://schemas.microsoft.com/office/powerpoint/2010/main" val="339284121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8388"/>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3"/>
          <a:srcRect l="42443" t="64444" r="55493" b="34210"/>
          <a:stretch/>
        </p:blipFill>
        <p:spPr>
          <a:xfrm>
            <a:off x="4030724" y="5513285"/>
            <a:ext cx="411815" cy="151002"/>
          </a:xfrm>
          <a:prstGeom prst="rect">
            <a:avLst/>
          </a:prstGeom>
        </p:spPr>
      </p:pic>
      <p:pic>
        <p:nvPicPr>
          <p:cNvPr id="2" name="Imagen 1">
            <a:extLst>
              <a:ext uri="{FF2B5EF4-FFF2-40B4-BE49-F238E27FC236}">
                <a16:creationId xmlns:a16="http://schemas.microsoft.com/office/drawing/2014/main" id="{2B5C4DFF-A20A-408B-9B41-9BEDB1145EEA}"/>
              </a:ext>
            </a:extLst>
          </p:cNvPr>
          <p:cNvPicPr>
            <a:picLocks noChangeAspect="1"/>
          </p:cNvPicPr>
          <p:nvPr/>
        </p:nvPicPr>
        <p:blipFill rotWithShape="1">
          <a:blip r:embed="rId4"/>
          <a:srcRect l="22076" t="16375" r="6495" b="12065"/>
          <a:stretch/>
        </p:blipFill>
        <p:spPr>
          <a:xfrm>
            <a:off x="1482055" y="1104134"/>
            <a:ext cx="9227890" cy="5200202"/>
          </a:xfrm>
          <a:prstGeom prst="rect">
            <a:avLst/>
          </a:prstGeom>
        </p:spPr>
      </p:pic>
      <p:sp>
        <p:nvSpPr>
          <p:cNvPr id="22" name="CuadroTexto 21">
            <a:extLst>
              <a:ext uri="{FF2B5EF4-FFF2-40B4-BE49-F238E27FC236}">
                <a16:creationId xmlns:a16="http://schemas.microsoft.com/office/drawing/2014/main" id="{5FEDCA57-8F85-4C75-9C86-7DD5CC3EB3A5}"/>
              </a:ext>
            </a:extLst>
          </p:cNvPr>
          <p:cNvSpPr txBox="1"/>
          <p:nvPr/>
        </p:nvSpPr>
        <p:spPr>
          <a:xfrm>
            <a:off x="3624235" y="331542"/>
            <a:ext cx="5846935" cy="646331"/>
          </a:xfrm>
          <a:prstGeom prst="rect">
            <a:avLst/>
          </a:prstGeom>
          <a:noFill/>
        </p:spPr>
        <p:txBody>
          <a:bodyPr wrap="square" rtlCol="0">
            <a:spAutoFit/>
          </a:bodyPr>
          <a:lstStyle/>
          <a:p>
            <a:r>
              <a:rPr lang="es-ES" sz="3600" dirty="0"/>
              <a:t>RF01 INGREASO AL SISTEMA </a:t>
            </a:r>
            <a:endParaRPr lang="es-CO" sz="3600" dirty="0"/>
          </a:p>
        </p:txBody>
      </p:sp>
    </p:spTree>
    <p:extLst>
      <p:ext uri="{BB962C8B-B14F-4D97-AF65-F5344CB8AC3E}">
        <p14:creationId xmlns:p14="http://schemas.microsoft.com/office/powerpoint/2010/main" val="399611971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 name="Imagen 1">
            <a:extLst>
              <a:ext uri="{FF2B5EF4-FFF2-40B4-BE49-F238E27FC236}">
                <a16:creationId xmlns:a16="http://schemas.microsoft.com/office/drawing/2014/main" id="{895A7E57-5925-497B-89C5-A3666C25716D}"/>
              </a:ext>
            </a:extLst>
          </p:cNvPr>
          <p:cNvPicPr>
            <a:picLocks noChangeAspect="1"/>
          </p:cNvPicPr>
          <p:nvPr/>
        </p:nvPicPr>
        <p:blipFill rotWithShape="1">
          <a:blip r:embed="rId3"/>
          <a:srcRect l="3617" t="7600"/>
          <a:stretch/>
        </p:blipFill>
        <p:spPr>
          <a:xfrm>
            <a:off x="2516708" y="198871"/>
            <a:ext cx="6638905" cy="3505969"/>
          </a:xfrm>
          <a:prstGeom prst="rect">
            <a:avLst/>
          </a:prstGeom>
        </p:spPr>
      </p:pic>
      <p:pic>
        <p:nvPicPr>
          <p:cNvPr id="3" name="Imagen 2">
            <a:extLst>
              <a:ext uri="{FF2B5EF4-FFF2-40B4-BE49-F238E27FC236}">
                <a16:creationId xmlns:a16="http://schemas.microsoft.com/office/drawing/2014/main" id="{70B2E2FB-C0AD-4E66-B0B4-B8F6C606261A}"/>
              </a:ext>
            </a:extLst>
          </p:cNvPr>
          <p:cNvPicPr>
            <a:picLocks noChangeAspect="1"/>
          </p:cNvPicPr>
          <p:nvPr/>
        </p:nvPicPr>
        <p:blipFill>
          <a:blip r:embed="rId4"/>
          <a:stretch>
            <a:fillRect/>
          </a:stretch>
        </p:blipFill>
        <p:spPr>
          <a:xfrm>
            <a:off x="2516708" y="3704840"/>
            <a:ext cx="6638925" cy="2800350"/>
          </a:xfrm>
          <a:prstGeom prst="rect">
            <a:avLst/>
          </a:prstGeom>
        </p:spPr>
      </p:pic>
    </p:spTree>
    <p:extLst>
      <p:ext uri="{BB962C8B-B14F-4D97-AF65-F5344CB8AC3E}">
        <p14:creationId xmlns:p14="http://schemas.microsoft.com/office/powerpoint/2010/main" val="72515144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8388"/>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3"/>
          <a:srcRect l="42443" t="64444" r="55493" b="34210"/>
          <a:stretch/>
        </p:blipFill>
        <p:spPr>
          <a:xfrm>
            <a:off x="4030724" y="5513285"/>
            <a:ext cx="411815" cy="151002"/>
          </a:xfrm>
          <a:prstGeom prst="rect">
            <a:avLst/>
          </a:prstGeom>
        </p:spPr>
      </p:pic>
      <p:sp>
        <p:nvSpPr>
          <p:cNvPr id="22" name="CuadroTexto 21">
            <a:extLst>
              <a:ext uri="{FF2B5EF4-FFF2-40B4-BE49-F238E27FC236}">
                <a16:creationId xmlns:a16="http://schemas.microsoft.com/office/drawing/2014/main" id="{5FEDCA57-8F85-4C75-9C86-7DD5CC3EB3A5}"/>
              </a:ext>
            </a:extLst>
          </p:cNvPr>
          <p:cNvSpPr txBox="1"/>
          <p:nvPr/>
        </p:nvSpPr>
        <p:spPr>
          <a:xfrm>
            <a:off x="2927948" y="310326"/>
            <a:ext cx="7085707" cy="646331"/>
          </a:xfrm>
          <a:prstGeom prst="rect">
            <a:avLst/>
          </a:prstGeom>
          <a:noFill/>
        </p:spPr>
        <p:txBody>
          <a:bodyPr wrap="square" rtlCol="0">
            <a:spAutoFit/>
          </a:bodyPr>
          <a:lstStyle/>
          <a:p>
            <a:r>
              <a:rPr lang="es-ES" sz="3600" dirty="0"/>
              <a:t>RF03 CONSULTAR INFORMACION </a:t>
            </a:r>
            <a:endParaRPr lang="es-CO" sz="3600" dirty="0"/>
          </a:p>
        </p:txBody>
      </p:sp>
      <p:pic>
        <p:nvPicPr>
          <p:cNvPr id="3" name="Imagen 2">
            <a:extLst>
              <a:ext uri="{FF2B5EF4-FFF2-40B4-BE49-F238E27FC236}">
                <a16:creationId xmlns:a16="http://schemas.microsoft.com/office/drawing/2014/main" id="{AD44229C-8C71-4D62-B991-B9A897EAF5F3}"/>
              </a:ext>
            </a:extLst>
          </p:cNvPr>
          <p:cNvPicPr>
            <a:picLocks noChangeAspect="1"/>
          </p:cNvPicPr>
          <p:nvPr/>
        </p:nvPicPr>
        <p:blipFill rotWithShape="1">
          <a:blip r:embed="rId4"/>
          <a:srcRect l="22765" t="16252" r="8223" b="15739"/>
          <a:stretch/>
        </p:blipFill>
        <p:spPr>
          <a:xfrm>
            <a:off x="996657" y="1147351"/>
            <a:ext cx="9225257" cy="5113749"/>
          </a:xfrm>
          <a:prstGeom prst="rect">
            <a:avLst/>
          </a:prstGeom>
        </p:spPr>
      </p:pic>
    </p:spTree>
    <p:extLst>
      <p:ext uri="{BB962C8B-B14F-4D97-AF65-F5344CB8AC3E}">
        <p14:creationId xmlns:p14="http://schemas.microsoft.com/office/powerpoint/2010/main" val="242817117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a:extLst>
              <a:ext uri="{FF2B5EF4-FFF2-40B4-BE49-F238E27FC236}">
                <a16:creationId xmlns:a16="http://schemas.microsoft.com/office/drawing/2014/main" id="{CD2CC56A-2562-4FE1-835C-CE9B4E1E5051}"/>
              </a:ext>
            </a:extLst>
          </p:cNvPr>
          <p:cNvPicPr>
            <a:picLocks noChangeAspect="1"/>
          </p:cNvPicPr>
          <p:nvPr/>
        </p:nvPicPr>
        <p:blipFill>
          <a:blip r:embed="rId3"/>
          <a:stretch>
            <a:fillRect/>
          </a:stretch>
        </p:blipFill>
        <p:spPr>
          <a:xfrm>
            <a:off x="2152081" y="195263"/>
            <a:ext cx="6981825" cy="3019425"/>
          </a:xfrm>
          <a:prstGeom prst="rect">
            <a:avLst/>
          </a:prstGeom>
        </p:spPr>
      </p:pic>
      <p:pic>
        <p:nvPicPr>
          <p:cNvPr id="5" name="Imagen 4">
            <a:extLst>
              <a:ext uri="{FF2B5EF4-FFF2-40B4-BE49-F238E27FC236}">
                <a16:creationId xmlns:a16="http://schemas.microsoft.com/office/drawing/2014/main" id="{AA6D3FCA-C840-4BE2-9E74-E6AD8401FF0D}"/>
              </a:ext>
            </a:extLst>
          </p:cNvPr>
          <p:cNvPicPr>
            <a:picLocks noChangeAspect="1"/>
          </p:cNvPicPr>
          <p:nvPr/>
        </p:nvPicPr>
        <p:blipFill>
          <a:blip r:embed="rId4"/>
          <a:stretch>
            <a:fillRect/>
          </a:stretch>
        </p:blipFill>
        <p:spPr>
          <a:xfrm>
            <a:off x="2152081" y="3214688"/>
            <a:ext cx="6981824" cy="2964746"/>
          </a:xfrm>
          <a:prstGeom prst="rect">
            <a:avLst/>
          </a:prstGeom>
        </p:spPr>
      </p:pic>
    </p:spTree>
    <p:extLst>
      <p:ext uri="{BB962C8B-B14F-4D97-AF65-F5344CB8AC3E}">
        <p14:creationId xmlns:p14="http://schemas.microsoft.com/office/powerpoint/2010/main" val="268219816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D266F088-E774-44FF-AF67-178DFDFE75C9}"/>
              </a:ext>
            </a:extLst>
          </p:cNvPr>
          <p:cNvPicPr>
            <a:picLocks noChangeAspect="1"/>
          </p:cNvPicPr>
          <p:nvPr/>
        </p:nvPicPr>
        <p:blipFill>
          <a:blip r:embed="rId3"/>
          <a:stretch>
            <a:fillRect/>
          </a:stretch>
        </p:blipFill>
        <p:spPr>
          <a:xfrm>
            <a:off x="1133153" y="1490487"/>
            <a:ext cx="9651839" cy="4198249"/>
          </a:xfrm>
          <a:prstGeom prst="rect">
            <a:avLst/>
          </a:prstGeom>
        </p:spPr>
      </p:pic>
    </p:spTree>
    <p:extLst>
      <p:ext uri="{BB962C8B-B14F-4D97-AF65-F5344CB8AC3E}">
        <p14:creationId xmlns:p14="http://schemas.microsoft.com/office/powerpoint/2010/main" val="227283395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32266E84-9E0D-40E7-9E24-CC82DB79FBF8}"/>
              </a:ext>
            </a:extLst>
          </p:cNvPr>
          <p:cNvPicPr>
            <a:picLocks noChangeAspect="1"/>
          </p:cNvPicPr>
          <p:nvPr/>
        </p:nvPicPr>
        <p:blipFill>
          <a:blip r:embed="rId3"/>
          <a:stretch>
            <a:fillRect/>
          </a:stretch>
        </p:blipFill>
        <p:spPr>
          <a:xfrm>
            <a:off x="567711" y="1220242"/>
            <a:ext cx="10896803" cy="4073211"/>
          </a:xfrm>
          <a:prstGeom prst="rect">
            <a:avLst/>
          </a:prstGeom>
        </p:spPr>
      </p:pic>
    </p:spTree>
    <p:extLst>
      <p:ext uri="{BB962C8B-B14F-4D97-AF65-F5344CB8AC3E}">
        <p14:creationId xmlns:p14="http://schemas.microsoft.com/office/powerpoint/2010/main" val="385673110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994800B3-0F4F-47F3-92C3-F3BE1E591AC3}"/>
              </a:ext>
            </a:extLst>
          </p:cNvPr>
          <p:cNvPicPr>
            <a:picLocks noChangeAspect="1"/>
          </p:cNvPicPr>
          <p:nvPr/>
        </p:nvPicPr>
        <p:blipFill>
          <a:blip r:embed="rId3"/>
          <a:stretch>
            <a:fillRect/>
          </a:stretch>
        </p:blipFill>
        <p:spPr>
          <a:xfrm>
            <a:off x="614067" y="1462130"/>
            <a:ext cx="10383899" cy="3973935"/>
          </a:xfrm>
          <a:prstGeom prst="rect">
            <a:avLst/>
          </a:prstGeom>
        </p:spPr>
      </p:pic>
    </p:spTree>
    <p:extLst>
      <p:ext uri="{BB962C8B-B14F-4D97-AF65-F5344CB8AC3E}">
        <p14:creationId xmlns:p14="http://schemas.microsoft.com/office/powerpoint/2010/main" val="50585568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CB498241-D931-4294-8BA8-D527A58B9D28}"/>
              </a:ext>
            </a:extLst>
          </p:cNvPr>
          <p:cNvPicPr>
            <a:picLocks noGrp="1" noChangeAspect="1"/>
          </p:cNvPicPr>
          <p:nvPr>
            <p:ph idx="1"/>
          </p:nvPr>
        </p:nvPicPr>
        <p:blipFill rotWithShape="1">
          <a:blip r:embed="rId2">
            <a:alphaModFix amt="50000"/>
          </a:blip>
          <a:srcRect l="3386" r="1947" b="-1"/>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1164E3C-00FB-4167-90EF-590B76C18D17}"/>
              </a:ext>
            </a:extLst>
          </p:cNvPr>
          <p:cNvSpPr txBox="1"/>
          <p:nvPr/>
        </p:nvSpPr>
        <p:spPr>
          <a:xfrm>
            <a:off x="1181105" y="2771914"/>
            <a:ext cx="2773180" cy="1107996"/>
          </a:xfrm>
          <a:prstGeom prst="rect">
            <a:avLst/>
          </a:prstGeom>
          <a:noFill/>
        </p:spPr>
        <p:txBody>
          <a:bodyPr wrap="square" rtlCol="0">
            <a:spAutoFit/>
          </a:bodyPr>
          <a:lstStyle/>
          <a:p>
            <a:pPr algn="r"/>
            <a:r>
              <a:rPr lang="es-ES" sz="6600" dirty="0"/>
              <a:t>INDICE</a:t>
            </a:r>
          </a:p>
        </p:txBody>
      </p:sp>
      <p:sp>
        <p:nvSpPr>
          <p:cNvPr id="2" name="CuadroTexto 1">
            <a:extLst>
              <a:ext uri="{FF2B5EF4-FFF2-40B4-BE49-F238E27FC236}">
                <a16:creationId xmlns:a16="http://schemas.microsoft.com/office/drawing/2014/main" id="{EB0BC8D0-B50F-49AD-AA3C-D9149D0BCC95}"/>
              </a:ext>
            </a:extLst>
          </p:cNvPr>
          <p:cNvSpPr txBox="1"/>
          <p:nvPr/>
        </p:nvSpPr>
        <p:spPr>
          <a:xfrm>
            <a:off x="4371611" y="1511300"/>
            <a:ext cx="7277089" cy="4524315"/>
          </a:xfrm>
          <a:prstGeom prst="rect">
            <a:avLst/>
          </a:prstGeom>
          <a:noFill/>
        </p:spPr>
        <p:txBody>
          <a:bodyPr wrap="square" rtlCol="0">
            <a:spAutoFit/>
          </a:bodyPr>
          <a:lstStyle/>
          <a:p>
            <a:pPr marL="342900" indent="-342900">
              <a:buFont typeface="+mj-lt"/>
              <a:buAutoNum type="arabicPeriod"/>
            </a:pPr>
            <a:r>
              <a:rPr lang="es-ES" sz="2400" dirty="0"/>
              <a:t>Nombre Y Logo del proyecto………………………………. 4</a:t>
            </a:r>
          </a:p>
          <a:p>
            <a:pPr marL="342900" indent="-342900">
              <a:buFont typeface="+mj-lt"/>
              <a:buAutoNum type="arabicPeriod"/>
            </a:pPr>
            <a:r>
              <a:rPr lang="es-ES" sz="2400" dirty="0"/>
              <a:t>Objetivo General………………………………………………... 5</a:t>
            </a:r>
          </a:p>
          <a:p>
            <a:pPr marL="342900" indent="-342900">
              <a:buFont typeface="+mj-lt"/>
              <a:buAutoNum type="arabicPeriod"/>
            </a:pPr>
            <a:r>
              <a:rPr lang="es-ES" sz="2400" dirty="0"/>
              <a:t>Objetivos Específicos………………………………………….. 6</a:t>
            </a:r>
          </a:p>
          <a:p>
            <a:pPr marL="342900" indent="-342900">
              <a:buFont typeface="+mj-lt"/>
              <a:buAutoNum type="arabicPeriod"/>
            </a:pPr>
            <a:r>
              <a:rPr lang="es-ES" sz="2400" dirty="0"/>
              <a:t>Planteamiento del Problema………………………………. 7</a:t>
            </a:r>
          </a:p>
          <a:p>
            <a:pPr marL="342900" indent="-342900">
              <a:buFont typeface="+mj-lt"/>
              <a:buAutoNum type="arabicPeriod"/>
            </a:pPr>
            <a:r>
              <a:rPr lang="es-ES" sz="2400" dirty="0"/>
              <a:t>Alcance ……………………………………………………………… 8</a:t>
            </a:r>
          </a:p>
          <a:p>
            <a:pPr marL="342900" indent="-342900">
              <a:buFont typeface="+mj-lt"/>
              <a:buAutoNum type="arabicPeriod"/>
            </a:pPr>
            <a:r>
              <a:rPr lang="es-ES" sz="2400" dirty="0"/>
              <a:t>Justificación ………………………………………………………. 9</a:t>
            </a:r>
          </a:p>
          <a:p>
            <a:pPr marL="342900" indent="-342900">
              <a:buFont typeface="+mj-lt"/>
              <a:buAutoNum type="arabicPeriod"/>
            </a:pPr>
            <a:r>
              <a:rPr lang="es-ES" sz="2400" dirty="0"/>
              <a:t>Recolección de Datos ………………………………………… 10</a:t>
            </a:r>
          </a:p>
          <a:p>
            <a:pPr marL="342900" indent="-342900">
              <a:buFont typeface="+mj-lt"/>
              <a:buAutoNum type="arabicPeriod"/>
            </a:pPr>
            <a:r>
              <a:rPr lang="es-ES" sz="2400" dirty="0"/>
              <a:t>BPMN ……………………………………………………………….. 12</a:t>
            </a:r>
          </a:p>
          <a:p>
            <a:pPr marL="342900" indent="-342900">
              <a:buFont typeface="+mj-lt"/>
              <a:buAutoNum type="arabicPeriod"/>
            </a:pPr>
            <a:r>
              <a:rPr lang="es-ES" sz="2400" dirty="0"/>
              <a:t>Mapa de Procesos …………………………………………….. 15</a:t>
            </a:r>
          </a:p>
          <a:p>
            <a:pPr marL="342900" indent="-342900">
              <a:buFont typeface="+mj-lt"/>
              <a:buAutoNum type="arabicPeriod"/>
            </a:pPr>
            <a:r>
              <a:rPr lang="es-ES" sz="2400" dirty="0"/>
              <a:t>Requerimientos ………………………………………………… 16</a:t>
            </a:r>
          </a:p>
          <a:p>
            <a:pPr marL="342900" indent="-342900">
              <a:buFont typeface="+mj-lt"/>
              <a:buAutoNum type="arabicPeriod"/>
            </a:pPr>
            <a:endParaRPr lang="es-ES" sz="2400" dirty="0"/>
          </a:p>
          <a:p>
            <a:pPr marL="342900" indent="-342900">
              <a:buFont typeface="+mj-lt"/>
              <a:buAutoNum type="arabicPeriod"/>
            </a:pPr>
            <a:endParaRPr lang="es-ES" sz="2400" dirty="0"/>
          </a:p>
        </p:txBody>
      </p:sp>
    </p:spTree>
    <p:extLst>
      <p:ext uri="{BB962C8B-B14F-4D97-AF65-F5344CB8AC3E}">
        <p14:creationId xmlns:p14="http://schemas.microsoft.com/office/powerpoint/2010/main" val="313220425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3393794" y="205632"/>
            <a:ext cx="4982984" cy="1200329"/>
          </a:xfrm>
          <a:prstGeom prst="rect">
            <a:avLst/>
          </a:prstGeom>
          <a:noFill/>
        </p:spPr>
        <p:txBody>
          <a:bodyPr wrap="square" rtlCol="0">
            <a:spAutoFit/>
          </a:bodyPr>
          <a:lstStyle/>
          <a:p>
            <a:pPr algn="ctr"/>
            <a:r>
              <a:rPr lang="es-ES" sz="3600" dirty="0"/>
              <a:t>STAKEHOLDERS</a:t>
            </a:r>
          </a:p>
          <a:p>
            <a:pPr algn="ctr"/>
            <a:r>
              <a:rPr lang="es-ES" sz="3600" dirty="0"/>
              <a:t>INTERNOS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ADDE253D-F582-4D04-9D34-E22FB635D741}"/>
              </a:ext>
            </a:extLst>
          </p:cNvPr>
          <p:cNvPicPr>
            <a:picLocks noChangeAspect="1"/>
          </p:cNvPicPr>
          <p:nvPr/>
        </p:nvPicPr>
        <p:blipFill rotWithShape="1">
          <a:blip r:embed="rId3"/>
          <a:srcRect l="947" t="17591" r="41741" b="39677"/>
          <a:stretch/>
        </p:blipFill>
        <p:spPr>
          <a:xfrm>
            <a:off x="1096876" y="1726250"/>
            <a:ext cx="9576821" cy="4016544"/>
          </a:xfrm>
          <a:prstGeom prst="rect">
            <a:avLst/>
          </a:prstGeom>
        </p:spPr>
      </p:pic>
    </p:spTree>
    <p:extLst>
      <p:ext uri="{BB962C8B-B14F-4D97-AF65-F5344CB8AC3E}">
        <p14:creationId xmlns:p14="http://schemas.microsoft.com/office/powerpoint/2010/main" val="53904078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3393794" y="205632"/>
            <a:ext cx="4982984" cy="1200329"/>
          </a:xfrm>
          <a:prstGeom prst="rect">
            <a:avLst/>
          </a:prstGeom>
          <a:noFill/>
        </p:spPr>
        <p:txBody>
          <a:bodyPr wrap="square" rtlCol="0">
            <a:spAutoFit/>
          </a:bodyPr>
          <a:lstStyle/>
          <a:p>
            <a:pPr algn="ctr"/>
            <a:r>
              <a:rPr lang="es-ES" sz="3600" dirty="0"/>
              <a:t>STAKEHOLDERS</a:t>
            </a:r>
          </a:p>
          <a:p>
            <a:pPr algn="ctr"/>
            <a:r>
              <a:rPr lang="es-ES" sz="3600" dirty="0"/>
              <a:t>EXTERNOS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66E8832B-D99C-4AFA-8918-A206B375C03A}"/>
              </a:ext>
            </a:extLst>
          </p:cNvPr>
          <p:cNvPicPr>
            <a:picLocks noChangeAspect="1"/>
          </p:cNvPicPr>
          <p:nvPr/>
        </p:nvPicPr>
        <p:blipFill rotWithShape="1">
          <a:blip r:embed="rId3"/>
          <a:srcRect l="19530" t="23343" r="39874" b="31274"/>
          <a:stretch/>
        </p:blipFill>
        <p:spPr>
          <a:xfrm>
            <a:off x="1971413" y="1685460"/>
            <a:ext cx="8665492" cy="4899045"/>
          </a:xfrm>
          <a:prstGeom prst="rect">
            <a:avLst/>
          </a:prstGeom>
        </p:spPr>
      </p:pic>
    </p:spTree>
    <p:extLst>
      <p:ext uri="{BB962C8B-B14F-4D97-AF65-F5344CB8AC3E}">
        <p14:creationId xmlns:p14="http://schemas.microsoft.com/office/powerpoint/2010/main" val="23284073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50971" y="1804850"/>
            <a:ext cx="6897171" cy="4302335"/>
          </a:xfrm>
        </p:spPr>
        <p:txBody>
          <a:bodyPr anchor="ctr">
            <a:normAutofit/>
          </a:bodyPr>
          <a:lstStyle/>
          <a:p>
            <a:pPr algn="l"/>
            <a:r>
              <a:rPr lang="es-ES" sz="8800" dirty="0">
                <a:solidFill>
                  <a:srgbClr val="FFFFFF"/>
                </a:solidFill>
              </a:rPr>
              <a:t>QUICK INVENTORIES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694594" y="2286000"/>
            <a:ext cx="2106578" cy="2286000"/>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6109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interior, mesa, persona&#10;&#10;Descripción generada automáticamente">
            <a:extLst>
              <a:ext uri="{FF2B5EF4-FFF2-40B4-BE49-F238E27FC236}">
                <a16:creationId xmlns:a16="http://schemas.microsoft.com/office/drawing/2014/main" id="{A3534168-7F21-4F6C-AFE2-85E29707D7E0}"/>
              </a:ext>
            </a:extLst>
          </p:cNvPr>
          <p:cNvPicPr>
            <a:picLocks noChangeAspect="1"/>
          </p:cNvPicPr>
          <p:nvPr/>
        </p:nvPicPr>
        <p:blipFill rotWithShape="1">
          <a:blip r:embed="rId2">
            <a:alphaModFix amt="50000"/>
          </a:blip>
          <a:srcRect l="445"/>
          <a:stretch/>
        </p:blipFill>
        <p:spPr>
          <a:xfrm>
            <a:off x="0" y="0"/>
            <a:ext cx="12191980" cy="6857990"/>
          </a:xfrm>
          <a:prstGeom prst="rect">
            <a:avLst/>
          </a:prstGeom>
          <a:noFill/>
        </p:spPr>
      </p:pic>
      <p:cxnSp>
        <p:nvCxnSpPr>
          <p:cNvPr id="21" name="Straight Connector 2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C21427D-31E4-43DE-8CD4-6EE9D9621DE9}"/>
              </a:ext>
            </a:extLst>
          </p:cNvPr>
          <p:cNvSpPr txBox="1"/>
          <p:nvPr/>
        </p:nvSpPr>
        <p:spPr>
          <a:xfrm>
            <a:off x="4280974" y="2022225"/>
            <a:ext cx="4736417" cy="2813539"/>
          </a:xfrm>
          <a:prstGeom prst="rect">
            <a:avLst/>
          </a:prstGeom>
          <a:noFill/>
        </p:spPr>
        <p:txBody>
          <a:bodyPr wrap="square" rtlCol="0">
            <a:spAutoFit/>
          </a:bodyPr>
          <a:lstStyle/>
          <a:p>
            <a:endParaRPr lang="es-ES" dirty="0"/>
          </a:p>
        </p:txBody>
      </p:sp>
      <p:sp>
        <p:nvSpPr>
          <p:cNvPr id="8" name="CuadroTexto 7">
            <a:extLst>
              <a:ext uri="{FF2B5EF4-FFF2-40B4-BE49-F238E27FC236}">
                <a16:creationId xmlns:a16="http://schemas.microsoft.com/office/drawing/2014/main" id="{99008BDD-A3A5-45B2-9FFD-3CDFCBDD2862}"/>
              </a:ext>
            </a:extLst>
          </p:cNvPr>
          <p:cNvSpPr txBox="1"/>
          <p:nvPr/>
        </p:nvSpPr>
        <p:spPr>
          <a:xfrm>
            <a:off x="480332" y="2459498"/>
            <a:ext cx="3575559" cy="1938992"/>
          </a:xfrm>
          <a:prstGeom prst="rect">
            <a:avLst/>
          </a:prstGeom>
          <a:noFill/>
        </p:spPr>
        <p:txBody>
          <a:bodyPr wrap="square" rtlCol="0">
            <a:spAutoFit/>
          </a:bodyPr>
          <a:lstStyle/>
          <a:p>
            <a:r>
              <a:rPr lang="es-ES" sz="6000" dirty="0"/>
              <a:t>OBJETIVO GENERAL</a:t>
            </a:r>
          </a:p>
        </p:txBody>
      </p:sp>
      <p:sp>
        <p:nvSpPr>
          <p:cNvPr id="11" name="Rectángulo 10">
            <a:extLst>
              <a:ext uri="{FF2B5EF4-FFF2-40B4-BE49-F238E27FC236}">
                <a16:creationId xmlns:a16="http://schemas.microsoft.com/office/drawing/2014/main" id="{99F6C68C-0E54-4E11-846D-F0386DB4F596}"/>
              </a:ext>
            </a:extLst>
          </p:cNvPr>
          <p:cNvSpPr/>
          <p:nvPr/>
        </p:nvSpPr>
        <p:spPr>
          <a:xfrm>
            <a:off x="4633671" y="1286741"/>
            <a:ext cx="6600385" cy="4284506"/>
          </a:xfrm>
          <a:prstGeom prst="rect">
            <a:avLst/>
          </a:prstGeom>
        </p:spPr>
        <p:txBody>
          <a:bodyPr wrap="square">
            <a:spAutoFit/>
          </a:bodyPr>
          <a:lstStyle/>
          <a:p>
            <a:pPr>
              <a:lnSpc>
                <a:spcPct val="107000"/>
              </a:lnSpc>
              <a:spcAft>
                <a:spcPts val="800"/>
              </a:spcAft>
            </a:pP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Desarrollar un sistema de información de inventario de herramientas y elementos, asociados a el curso de la media fortalecida en el área de </a:t>
            </a:r>
            <a:r>
              <a:rPr lang="es-ES" sz="3200" dirty="0">
                <a:latin typeface="Calibri" panose="020F0502020204030204" pitchFamily="34" charset="0"/>
                <a:ea typeface="Calibri" panose="020F0502020204030204" pitchFamily="34" charset="0"/>
                <a:cs typeface="Times New Roman" panose="02020603050405020304" pitchFamily="18" charset="0"/>
              </a:rPr>
              <a:t>ingeniería </a:t>
            </a: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del colegio distrital Charry, como estrategia para el mejoramiento de procesos y respuesta  de inventarios.</a:t>
            </a:r>
            <a:endParaRPr lang="es-ES"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505726CB-5EA1-4C40-8DA6-8A7F185B6C81}"/>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0FD83978-9503-4469-B161-ED72FA5F96C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11ADEAB-E967-45BB-BECF-A7A0DB6D8B59}"/>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59BE522B-29FE-467F-BF95-765BC56CF374}"/>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A06B798F-6D47-4F15-BD11-D3F6AC8E49B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42B57974-F2B7-4B8B-837F-8D2C7FE6A46C}"/>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8C6AB2E1-13D9-4236-BE44-7DB5673D8F3D}"/>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6F142695-23A1-441F-AE7E-FFAB28DF4891}"/>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F23B7170-DC4C-45B2-811A-AC8C3855405C}"/>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23C84FBA-24F9-4E5B-AD17-C73C037BCE0E}"/>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0E93715-4A54-4B55-9E84-9A3AF44FF20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2847F6C-ACD5-4054-92B9-E46291E71519}"/>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6937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341BC585-88AC-44AE-8B17-48255CD88ECE}"/>
              </a:ext>
            </a:extLst>
          </p:cNvPr>
          <p:cNvPicPr>
            <a:picLocks noGrp="1" noChangeAspect="1"/>
          </p:cNvPicPr>
          <p:nvPr>
            <p:ph idx="1"/>
          </p:nvPr>
        </p:nvPicPr>
        <p:blipFill rotWithShape="1">
          <a:blip r:embed="rId2">
            <a:alphaModFix amt="50000"/>
          </a:blip>
          <a:srcRect/>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B23A479-A91D-4B74-929E-3C11816325F1}"/>
              </a:ext>
            </a:extLst>
          </p:cNvPr>
          <p:cNvSpPr txBox="1"/>
          <p:nvPr/>
        </p:nvSpPr>
        <p:spPr>
          <a:xfrm>
            <a:off x="0" y="2459504"/>
            <a:ext cx="4261484" cy="1938992"/>
          </a:xfrm>
          <a:prstGeom prst="rect">
            <a:avLst/>
          </a:prstGeom>
          <a:noFill/>
        </p:spPr>
        <p:txBody>
          <a:bodyPr wrap="square" rtlCol="0">
            <a:spAutoFit/>
          </a:bodyPr>
          <a:lstStyle/>
          <a:p>
            <a:r>
              <a:rPr lang="es-ES" sz="6000" dirty="0"/>
              <a:t>OBJETIVOS ESPECIFICOS</a:t>
            </a:r>
          </a:p>
        </p:txBody>
      </p:sp>
      <p:sp>
        <p:nvSpPr>
          <p:cNvPr id="4" name="Rectángulo 3">
            <a:extLst>
              <a:ext uri="{FF2B5EF4-FFF2-40B4-BE49-F238E27FC236}">
                <a16:creationId xmlns:a16="http://schemas.microsoft.com/office/drawing/2014/main" id="{E505378B-3C70-4BA6-BCB6-23F66CC57AFA}"/>
              </a:ext>
            </a:extLst>
          </p:cNvPr>
          <p:cNvSpPr/>
          <p:nvPr/>
        </p:nvSpPr>
        <p:spPr>
          <a:xfrm>
            <a:off x="4055891" y="165895"/>
            <a:ext cx="7945607" cy="6526210"/>
          </a:xfrm>
          <a:prstGeom prst="rect">
            <a:avLst/>
          </a:prstGeom>
        </p:spPr>
        <p:txBody>
          <a:bodyPr wrap="square">
            <a:spAutoFit/>
          </a:bodyPr>
          <a:lstStyle/>
          <a:p>
            <a:pPr marL="914400" indent="-457200">
              <a:lnSpc>
                <a:spcPct val="107000"/>
              </a:lnSpc>
              <a:spcAft>
                <a:spcPts val="0"/>
              </a:spcAft>
              <a:buFont typeface="Wingdings" panose="05000000000000000000" pitchFamily="2" charset="2"/>
              <a:buChar char="Ø"/>
            </a:pPr>
            <a:r>
              <a:rPr lang="es-CO" sz="2800" dirty="0">
                <a:latin typeface="Calibri" panose="020F0502020204030204" pitchFamily="34" charset="0"/>
                <a:ea typeface="Calibri" panose="020F0502020204030204" pitchFamily="34" charset="0"/>
                <a:cs typeface="Times New Roman" panose="02020603050405020304" pitchFamily="18" charset="0"/>
              </a:rPr>
              <a:t>Desarrollar un sistema de inventario en el cual la persona encargada posea un usuario de acceso a el sistema para que pueda modificar cualquier herramienta del sistema llamado (LOGIN).</a:t>
            </a:r>
          </a:p>
          <a:p>
            <a:pPr marL="914400" indent="-457200">
              <a:lnSpc>
                <a:spcPct val="107000"/>
              </a:lnSpc>
              <a:spcAft>
                <a:spcPts val="0"/>
              </a:spcAft>
              <a:buFont typeface="Wingdings" panose="05000000000000000000" pitchFamily="2" charset="2"/>
              <a:buChar char="Ø"/>
            </a:pPr>
            <a:r>
              <a:rPr lang="es-CO" sz="2800" dirty="0">
                <a:latin typeface="Calibri" panose="020F0502020204030204" pitchFamily="34" charset="0"/>
                <a:ea typeface="Calibri" panose="020F0502020204030204" pitchFamily="34" charset="0"/>
                <a:cs typeface="Times New Roman" panose="02020603050405020304" pitchFamily="18" charset="0"/>
              </a:rPr>
              <a:t>Desarrollar un sistema de inventario en el cual la persona encargada tenga la posibilidad de registrar cualquier tipo de herramienta, en este sistema se solicitara el tipo de elemento, el nombre y el estado de dicho elemento.</a:t>
            </a:r>
          </a:p>
          <a:p>
            <a:pPr marL="914400" indent="-457200">
              <a:lnSpc>
                <a:spcPct val="107000"/>
              </a:lnSpc>
              <a:spcAft>
                <a:spcPts val="0"/>
              </a:spcAft>
              <a:buFont typeface="Wingdings" panose="05000000000000000000" pitchFamily="2" charset="2"/>
              <a:buChar char="Ø"/>
            </a:pPr>
            <a:r>
              <a:rPr lang="es-CO" sz="2800" dirty="0">
                <a:latin typeface="Calibri" panose="020F0502020204030204" pitchFamily="34" charset="0"/>
                <a:ea typeface="Calibri" panose="020F0502020204030204" pitchFamily="34" charset="0"/>
                <a:cs typeface="Times New Roman" panose="02020603050405020304" pitchFamily="18" charset="0"/>
              </a:rPr>
              <a:t>Desarrollar un sistema de inventario en el cual tengamos la posibilidad de reportar cualquier elemento en malas condiciones, para mejorar la información del estado de las herramientas.</a:t>
            </a:r>
            <a:endParaRPr lang="es-419" sz="28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upo 22">
            <a:extLst>
              <a:ext uri="{FF2B5EF4-FFF2-40B4-BE49-F238E27FC236}">
                <a16:creationId xmlns:a16="http://schemas.microsoft.com/office/drawing/2014/main" id="{23CBA998-2B82-4E6F-A7D1-EF0898BC9B9C}"/>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A6E8089-2605-4DC3-80F9-7F55BC5EE1BF}"/>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A7A58D2D-CCE0-4227-9086-67407362DEFA}"/>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B761261-3E86-4CF3-A9D6-945B60A25EE5}"/>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846AA2F4-4354-4BA3-BD92-A5F8E6C65FBD}"/>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BF05E2B-8811-4747-95F9-34C074FE4A1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6C90A2F8-8DDE-44DB-B3E1-0117CA13899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A98639D-9A27-468C-9A27-DB9F173B4D10}"/>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DF0743B2-0722-4C6E-A05C-1ACA479C4C7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A854C8D9-E048-44E2-90AF-A035A79C4B65}"/>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7EB7F5E-0477-4737-ADF9-F5227ED5926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91B272F7-C397-4AB7-B5F3-8ACFA1F51C0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4439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51ED6AA-B081-4119-B7DF-FBF9920E0B64}"/>
              </a:ext>
            </a:extLst>
          </p:cNvPr>
          <p:cNvPicPr>
            <a:picLocks noGrp="1" noChangeAspect="1"/>
          </p:cNvPicPr>
          <p:nvPr>
            <p:ph idx="1"/>
          </p:nvPr>
        </p:nvPicPr>
        <p:blipFill rotWithShape="1">
          <a:blip r:embed="rId2">
            <a:alphaModFix amt="50000"/>
          </a:blip>
          <a:srcRect r="6666"/>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C5B9D6EA-16E5-44F5-8B8F-E917D9BF1D22}"/>
              </a:ext>
            </a:extLst>
          </p:cNvPr>
          <p:cNvSpPr txBox="1"/>
          <p:nvPr/>
        </p:nvSpPr>
        <p:spPr>
          <a:xfrm>
            <a:off x="222069" y="2812201"/>
            <a:ext cx="4261484" cy="1015663"/>
          </a:xfrm>
          <a:prstGeom prst="rect">
            <a:avLst/>
          </a:prstGeom>
          <a:noFill/>
        </p:spPr>
        <p:txBody>
          <a:bodyPr wrap="square" rtlCol="0">
            <a:spAutoFit/>
          </a:bodyPr>
          <a:lstStyle/>
          <a:p>
            <a:r>
              <a:rPr lang="es-ES" sz="6000" dirty="0"/>
              <a:t>PROBLEMA</a:t>
            </a:r>
          </a:p>
        </p:txBody>
      </p:sp>
      <p:sp>
        <p:nvSpPr>
          <p:cNvPr id="3" name="Rectángulo 2">
            <a:extLst>
              <a:ext uri="{FF2B5EF4-FFF2-40B4-BE49-F238E27FC236}">
                <a16:creationId xmlns:a16="http://schemas.microsoft.com/office/drawing/2014/main" id="{59DB2773-BD64-401D-B19F-B2672AC60496}"/>
              </a:ext>
            </a:extLst>
          </p:cNvPr>
          <p:cNvSpPr/>
          <p:nvPr/>
        </p:nvSpPr>
        <p:spPr>
          <a:xfrm>
            <a:off x="4483553" y="165895"/>
            <a:ext cx="7206341" cy="6526210"/>
          </a:xfrm>
          <a:prstGeom prst="rect">
            <a:avLst/>
          </a:prstGeom>
        </p:spPr>
        <p:txBody>
          <a:bodyPr wrap="square">
            <a:spAutoFit/>
          </a:bodyPr>
          <a:lstStyle/>
          <a:p>
            <a:pPr algn="just">
              <a:lnSpc>
                <a:spcPct val="107000"/>
              </a:lnSpc>
              <a:spcAft>
                <a:spcPts val="800"/>
              </a:spcAft>
            </a:pPr>
            <a:r>
              <a:rPr lang="es-CO" sz="2800" dirty="0">
                <a:latin typeface="Calibri" panose="020F0502020204030204" pitchFamily="34" charset="0"/>
                <a:ea typeface="Calibri" panose="020F0502020204030204" pitchFamily="34" charset="0"/>
                <a:cs typeface="Times New Roman" panose="02020603050405020304" pitchFamily="18" charset="0"/>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 el colegio y a los alumnos de la media fortalecida en el área de ingeniería, esto aumentando la probabilidad de la perdida de elementos de la sala y al no haber un control adecuado no se percibiría tal perdida, por lo cual se implementara un sistema para el control de dichos elementos.</a:t>
            </a:r>
            <a:endParaRPr lang="es-ES" sz="28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upo 22">
            <a:extLst>
              <a:ext uri="{FF2B5EF4-FFF2-40B4-BE49-F238E27FC236}">
                <a16:creationId xmlns:a16="http://schemas.microsoft.com/office/drawing/2014/main" id="{31531CA2-5A9F-4663-AFA1-E782BF496FB0}"/>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E93E3A0F-D641-42A0-BC8E-4A80CB9B28E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9987CB9F-F52A-44D5-85AB-614CD4625B12}"/>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59FF7D36-596D-4D76-B4BD-A8DAF0C68F6F}"/>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F2833653-CBBC-4F4F-8D0B-0EB4719EE9C3}"/>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E6ED87A6-FD29-4F4D-B31F-F2467DD4A71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26465E93-2EE3-47C8-B006-86D8E0373892}"/>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60C3CD8B-B56B-4249-A999-45A9900F91C5}"/>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470091B0-F5D5-4094-858F-56A0456AD57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C424AFBD-DFAF-420F-B0E0-D33B72B0D5B1}"/>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246A182F-CE9D-41CF-8B10-0672F63F1378}"/>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3B1D1BB8-F46D-43DA-BD7F-C94217C0CC12}"/>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72067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11ECB067-C06C-48DD-B0BE-D024A283B45D}"/>
              </a:ext>
            </a:extLst>
          </p:cNvPr>
          <p:cNvPicPr>
            <a:picLocks noGrp="1" noChangeAspect="1"/>
          </p:cNvPicPr>
          <p:nvPr>
            <p:ph idx="1"/>
          </p:nvPr>
        </p:nvPicPr>
        <p:blipFill rotWithShape="1">
          <a:blip r:embed="rId2">
            <a:alphaModFix amt="50000"/>
          </a:blip>
          <a:srcRect t="2174"/>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71E6F-18FF-4F7E-B98D-92FA208B032C}"/>
              </a:ext>
            </a:extLst>
          </p:cNvPr>
          <p:cNvSpPr>
            <a:spLocks noGrp="1"/>
          </p:cNvSpPr>
          <p:nvPr>
            <p:ph type="title"/>
          </p:nvPr>
        </p:nvSpPr>
        <p:spPr>
          <a:xfrm>
            <a:off x="4136107" y="207818"/>
            <a:ext cx="7906209" cy="7031233"/>
          </a:xfrm>
        </p:spPr>
        <p:txBody>
          <a:bodyPr vert="horz" lIns="91440" tIns="45720" rIns="91440" bIns="45720" rtlCol="0" anchor="ctr">
            <a:noAutofit/>
          </a:bodyPr>
          <a:lstStyle/>
          <a:p>
            <a:r>
              <a:rPr lang="es-ES" sz="2800" dirty="0">
                <a:latin typeface="+mn-lt"/>
              </a:rPr>
              <a:t>Lograr la implementación de un sistema eficiente, rápido, sencillo y seguro  para la media fortalecida en el área de</a:t>
            </a:r>
            <a:r>
              <a:rPr lang="es-ES" sz="2800" dirty="0">
                <a:latin typeface="Calibri" panose="020F0502020204030204" pitchFamily="34" charset="0"/>
                <a:ea typeface="Calibri" panose="020F0502020204030204" pitchFamily="34" charset="0"/>
                <a:cs typeface="Times New Roman" panose="02020603050405020304" pitchFamily="18" charset="0"/>
              </a:rPr>
              <a:t> ingeniería</a:t>
            </a:r>
            <a:r>
              <a:rPr lang="es-ES" sz="2800" dirty="0">
                <a:latin typeface="+mn-lt"/>
              </a:rPr>
              <a:t>, donde se de solución a el problema de la ausencia de un inventario de los elementos de la sala, en el cual se pueda registrar cada uno de los elementos que pertenezcan a la sala y donde el sistema posea la habilidad para pedir el ingreso de dicho elemento, dar reportes ya sea de algún elemento dañado o en mal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a:t>
            </a:r>
            <a:br>
              <a:rPr lang="es-ES" sz="3200" dirty="0"/>
            </a:br>
            <a:endParaRPr lang="en-US" sz="6000"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45C98133-0D97-479A-AEE5-F0F4412D0D30}"/>
              </a:ext>
            </a:extLst>
          </p:cNvPr>
          <p:cNvSpPr txBox="1"/>
          <p:nvPr/>
        </p:nvSpPr>
        <p:spPr>
          <a:xfrm>
            <a:off x="570002" y="2786076"/>
            <a:ext cx="3485883" cy="1015663"/>
          </a:xfrm>
          <a:prstGeom prst="rect">
            <a:avLst/>
          </a:prstGeom>
          <a:noFill/>
        </p:spPr>
        <p:txBody>
          <a:bodyPr wrap="square" rtlCol="0">
            <a:spAutoFit/>
          </a:bodyPr>
          <a:lstStyle/>
          <a:p>
            <a:r>
              <a:rPr lang="es-ES" sz="6000" dirty="0"/>
              <a:t>ALCANCE</a:t>
            </a:r>
          </a:p>
        </p:txBody>
      </p:sp>
      <p:grpSp>
        <p:nvGrpSpPr>
          <p:cNvPr id="23" name="Grupo 22">
            <a:extLst>
              <a:ext uri="{FF2B5EF4-FFF2-40B4-BE49-F238E27FC236}">
                <a16:creationId xmlns:a16="http://schemas.microsoft.com/office/drawing/2014/main" id="{90AE018D-22F9-402A-B529-D5A8433B6B3A}"/>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5D2FE31-3F2B-46BC-B8C0-1F093BA7378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C41D3B6-7FDD-4E83-A26D-E541D2B3E2C0}"/>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72BAEA94-EA04-4146-99CA-92532F68C55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ACC4D5D4-482A-4BD3-82B6-0DBD5764EF3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A18E8918-C5D7-4465-9807-73B9051631A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BE0A6B4-B513-4F2E-AA36-5131B381B3AF}"/>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2526709F-A3DF-4BAC-8E38-02A8C995C013}"/>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3715DAEE-EE5B-4C3A-82A5-66FFC0CFAAFA}"/>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6F754288-39B1-4840-B89D-1C8A296BFD3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CC46EADD-00B6-44A1-979B-5563BCB36F8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CC4C3D5A-9E15-4D3D-997A-5D1F213BFEE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39510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EA009D5-D276-425F-85BE-199944A85829}"/>
              </a:ext>
            </a:extLst>
          </p:cNvPr>
          <p:cNvPicPr>
            <a:picLocks noGrp="1" noChangeAspect="1"/>
          </p:cNvPicPr>
          <p:nvPr>
            <p:ph idx="1"/>
          </p:nvPr>
        </p:nvPicPr>
        <p:blipFill rotWithShape="1">
          <a:blip r:embed="rId2">
            <a:alphaModFix amt="50000"/>
          </a:blip>
          <a:srcRect l="4840" r="3159" b="-1"/>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D76E0CF3-9AF4-48E7-9962-A65E88231051}"/>
              </a:ext>
            </a:extLst>
          </p:cNvPr>
          <p:cNvSpPr txBox="1"/>
          <p:nvPr/>
        </p:nvSpPr>
        <p:spPr>
          <a:xfrm>
            <a:off x="117566" y="3013501"/>
            <a:ext cx="4981707" cy="830997"/>
          </a:xfrm>
          <a:prstGeom prst="rect">
            <a:avLst/>
          </a:prstGeom>
          <a:noFill/>
        </p:spPr>
        <p:txBody>
          <a:bodyPr wrap="square" rtlCol="0">
            <a:spAutoFit/>
          </a:bodyPr>
          <a:lstStyle/>
          <a:p>
            <a:r>
              <a:rPr lang="es-ES" sz="4800" dirty="0"/>
              <a:t>JUSTIFICACION</a:t>
            </a:r>
          </a:p>
        </p:txBody>
      </p:sp>
      <p:sp>
        <p:nvSpPr>
          <p:cNvPr id="3" name="Rectángulo 2">
            <a:extLst>
              <a:ext uri="{FF2B5EF4-FFF2-40B4-BE49-F238E27FC236}">
                <a16:creationId xmlns:a16="http://schemas.microsoft.com/office/drawing/2014/main" id="{578E8273-4E35-40B8-B197-52BC81703F19}"/>
              </a:ext>
            </a:extLst>
          </p:cNvPr>
          <p:cNvSpPr/>
          <p:nvPr/>
        </p:nvSpPr>
        <p:spPr>
          <a:xfrm>
            <a:off x="4330468" y="165894"/>
            <a:ext cx="7611283" cy="6526210"/>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Este proyecto está realizado con el fin de desarrollar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p>
        </p:txBody>
      </p:sp>
      <p:grpSp>
        <p:nvGrpSpPr>
          <p:cNvPr id="22" name="Grupo 21">
            <a:extLst>
              <a:ext uri="{FF2B5EF4-FFF2-40B4-BE49-F238E27FC236}">
                <a16:creationId xmlns:a16="http://schemas.microsoft.com/office/drawing/2014/main" id="{5E8ABB78-A5F2-4C8B-8529-DDF2B4D9800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4F002C5A-F5AF-45BD-8112-0BEC26331FF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B6C1931A-E23A-4458-8A2B-619FCAEB95F3}"/>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75B6F84-B392-4F09-A027-5D04EDA48AA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8EA2F134-4A77-4E89-A64A-DEC1CC80F82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6D8999D8-BDBB-4FAE-BC71-5B3473472425}"/>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8D9780F-6D9D-4161-9453-4AD897B85934}"/>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CA61963-A782-42D9-B245-B45D3895615B}"/>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6746263-9B82-4EB7-A785-50B8A1D1663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4F5CF861-4FC4-4333-8245-3E9958066586}"/>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5C03F03-5ECA-4A4C-9203-63776C221E0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E1414EFB-1350-42FC-97C8-0801B82C8CF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639651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636</Words>
  <Application>Microsoft Office PowerPoint</Application>
  <PresentationFormat>Panorámica</PresentationFormat>
  <Paragraphs>48</Paragraphs>
  <Slides>31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Arial</vt:lpstr>
      <vt:lpstr>Calibri</vt:lpstr>
      <vt:lpstr>Calibri Light</vt:lpstr>
      <vt:lpstr>Wingdings</vt:lpstr>
      <vt:lpstr>Tema de Office</vt:lpstr>
      <vt:lpstr>PROYECTO </vt:lpstr>
      <vt:lpstr>SANTIAGO GORDILLO FABIAN PINTO CALED PLAZAS JONATHAN BERNAL LUIS RODRIGUEZ </vt:lpstr>
      <vt:lpstr>Presentación de PowerPoint</vt:lpstr>
      <vt:lpstr>QUICK INVENTORIES </vt:lpstr>
      <vt:lpstr>Presentación de PowerPoint</vt:lpstr>
      <vt:lpstr>Presentación de PowerPoint</vt:lpstr>
      <vt:lpstr>Presentación de PowerPoint</vt:lpstr>
      <vt:lpstr>Lograr la implementación de un sistema eficiente, rápido, sencillo y seguro  para la media fortalecida en el área de ingeniería, donde se de solución a el problema de la ausencia de un inventario de los elementos de la sala, en el cual se pueda registrar cada uno de los elementos que pertenezcan a la sala y donde el sistema posea la habilidad para pedir el ingreso de dicho elemento, dar reportes ya sea de algún elemento dañado o en mal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vt:lpstr>
      <vt:lpstr>Presentación de PowerPoint</vt:lpstr>
      <vt:lpstr>Esta recolección de datos la realizamos a través de una entrevista dirigida a la persona encargada del aula de la media fortalecida del área de ingeniería, con el fin de poder encontrar el problema y darle una pronta solución. Esta planteada para poder tener una información más nutrida y actualizada.  La entrevista la realizamos con una variedad de preguntas abiertas y con un estilo pirámide. La cual la realizamos con la persona encargada de la media fortalecida, porque es la persona con más entendimiento y manejo continuo del aula y las herramientas de trabajo.  Teniendo las respuestas de la entrevista podremos empezar a buscar la solución del problema he implementar el inventario resolviendo todas las necesidades del usuario. </vt:lpstr>
      <vt:lpstr>Presentación de PowerPoint</vt:lpstr>
      <vt:lpstr>Presentación de PowerPoint</vt:lpstr>
      <vt:lpstr>Presentación de PowerPoint</vt:lpstr>
      <vt:lpstr>Presentación de PowerPoint</vt:lpstr>
      <vt:lpstr>Presentación de PowerPoint</vt:lpstr>
      <vt:lpstr>REQUERIMIENTOS </vt:lpstr>
      <vt:lpstr>Presentación de PowerPoint</vt:lpstr>
      <vt:lpstr>Presentación de PowerPoint</vt:lpstr>
      <vt:lpstr>Presentación de PowerPoint</vt:lpstr>
      <vt:lpstr> CASOS DE USOS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dc:title>
  <dc:creator>harold gordillo</dc:creator>
  <cp:lastModifiedBy>APRENDIZ</cp:lastModifiedBy>
  <cp:revision>39</cp:revision>
  <dcterms:created xsi:type="dcterms:W3CDTF">2019-06-09T22:21:51Z</dcterms:created>
  <dcterms:modified xsi:type="dcterms:W3CDTF">2019-06-25T21:02:38Z</dcterms:modified>
</cp:coreProperties>
</file>